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4" r:id="rId9"/>
    <p:sldId id="275" r:id="rId10"/>
    <p:sldId id="276" r:id="rId11"/>
    <p:sldId id="264" r:id="rId12"/>
    <p:sldId id="266" r:id="rId13"/>
    <p:sldId id="262" r:id="rId14"/>
    <p:sldId id="265" r:id="rId15"/>
    <p:sldId id="263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6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1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1" name="Espace réservé du text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90668BB-5709-4F7E-944D-D5329DDC43C5}" type="datetimeFigureOut">
              <a:rPr lang="fr-FR" smtClean="0"/>
              <a:pPr/>
              <a:t>24/01/2016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49594D7-7E8D-4388-B00A-80314D5B6C4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0100" y="1958975"/>
            <a:ext cx="7772400" cy="1470025"/>
          </a:xfrm>
        </p:spPr>
        <p:txBody>
          <a:bodyPr/>
          <a:lstStyle/>
          <a:p>
            <a:r>
              <a:rPr lang="fr-FR" sz="8800" b="1" dirty="0" smtClean="0"/>
              <a:t>HTTP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/>
              <a:t> </a:t>
            </a:r>
            <a:r>
              <a:rPr lang="fr-FR" dirty="0" smtClean="0"/>
              <a:t>HyperText </a:t>
            </a:r>
            <a:r>
              <a:rPr lang="fr-FR" dirty="0" err="1" smtClean="0"/>
              <a:t>TranSfert</a:t>
            </a:r>
            <a:r>
              <a:rPr lang="fr-FR" dirty="0" smtClean="0"/>
              <a:t> Protocol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54442" y="3968492"/>
            <a:ext cx="5218086" cy="1817962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fr-FR" dirty="0" smtClean="0"/>
              <a:t>A. DAAIF</a:t>
            </a:r>
          </a:p>
          <a:p>
            <a:pPr marL="514350" indent="-514350"/>
            <a:r>
              <a:rPr lang="fr-FR" sz="3600" dirty="0" smtClean="0"/>
              <a:t>ENSET Mohammedia</a:t>
            </a:r>
            <a:endParaRPr lang="fr-FR" dirty="0" smtClean="0"/>
          </a:p>
          <a:p>
            <a:pPr marL="514350" indent="-514350"/>
            <a:r>
              <a:rPr lang="fr-FR" sz="2900" dirty="0" smtClean="0"/>
              <a:t>Université</a:t>
            </a:r>
            <a:r>
              <a:rPr lang="fr-FR" dirty="0" smtClean="0"/>
              <a:t> Hassan II</a:t>
            </a:r>
          </a:p>
          <a:p>
            <a:pPr marL="514350" indent="-514350"/>
            <a:r>
              <a:rPr lang="fr-FR" sz="4400" dirty="0" smtClean="0"/>
              <a:t>Casablanca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Capture d’écran 2013-11-22 à 10.54.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162050"/>
            <a:ext cx="8124825" cy="56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Heureusement que toutes les ressources ne sont pas rechargées …</a:t>
            </a:r>
            <a:endParaRPr lang="fr-FR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500430" y="1785926"/>
            <a:ext cx="1357322" cy="5072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de la </a:t>
            </a:r>
            <a:r>
              <a:rPr lang="fr-FR" b="1" dirty="0" smtClean="0"/>
              <a:t>requête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9416"/>
            <a:ext cx="7901014" cy="4846320"/>
          </a:xfrm>
        </p:spPr>
        <p:txBody>
          <a:bodyPr/>
          <a:lstStyle/>
          <a:p>
            <a:pPr>
              <a:buFontTx/>
              <a:buNone/>
            </a:pPr>
            <a:r>
              <a:rPr lang="fr-FR" b="1" dirty="0" smtClean="0">
                <a:solidFill>
                  <a:srgbClr val="FF5050"/>
                </a:solidFill>
              </a:rPr>
              <a:t> </a:t>
            </a:r>
          </a:p>
          <a:p>
            <a:pPr>
              <a:buFontTx/>
              <a:buNone/>
            </a:pPr>
            <a:r>
              <a:rPr lang="fr-FR" b="1" dirty="0" smtClean="0">
                <a:solidFill>
                  <a:srgbClr val="FF5050"/>
                </a:solidFill>
              </a:rPr>
              <a:t>   &lt; Méthode &gt;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5050"/>
                </a:solidFill>
              </a:rPr>
              <a:t>&lt; URI&gt;</a:t>
            </a:r>
            <a:r>
              <a:rPr lang="fr-FR" dirty="0" smtClean="0"/>
              <a:t> </a:t>
            </a:r>
            <a:r>
              <a:rPr lang="fr-FR" b="1" dirty="0" smtClean="0"/>
              <a:t>HTTP/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5050"/>
                </a:solidFill>
              </a:rPr>
              <a:t>&lt;Version &gt;</a:t>
            </a:r>
          </a:p>
          <a:p>
            <a:pPr>
              <a:buFontTx/>
              <a:buNone/>
            </a:pPr>
            <a:endParaRPr lang="fr-FR" sz="1000" b="1" dirty="0" smtClean="0">
              <a:solidFill>
                <a:srgbClr val="FF5050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   [&lt; Champ d’entête &gt; : &lt; Valeur &gt;]</a:t>
            </a: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   …</a:t>
            </a:r>
            <a:endParaRPr lang="fr-FR" sz="1000" b="1" dirty="0" smtClean="0">
              <a:solidFill>
                <a:srgbClr val="CC6600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			</a:t>
            </a:r>
            <a:r>
              <a:rPr lang="fr-FR" b="1" dirty="0" smtClean="0">
                <a:solidFill>
                  <a:srgbClr val="33CC33"/>
                </a:solidFill>
              </a:rPr>
              <a:t>***</a:t>
            </a:r>
            <a:r>
              <a:rPr lang="fr-FR" b="1" dirty="0" smtClean="0">
                <a:solidFill>
                  <a:srgbClr val="CC6600"/>
                </a:solidFill>
              </a:rPr>
              <a:t> </a:t>
            </a:r>
            <a:r>
              <a:rPr lang="fr-FR" b="1" dirty="0" smtClean="0">
                <a:solidFill>
                  <a:srgbClr val="33CC33"/>
                </a:solidFill>
              </a:rPr>
              <a:t>ligne vide</a:t>
            </a:r>
            <a:r>
              <a:rPr lang="fr-FR" b="1" dirty="0" smtClean="0">
                <a:solidFill>
                  <a:srgbClr val="CC6600"/>
                </a:solidFill>
              </a:rPr>
              <a:t> </a:t>
            </a:r>
            <a:r>
              <a:rPr lang="fr-FR" b="1" dirty="0" smtClean="0">
                <a:solidFill>
                  <a:srgbClr val="33CC33"/>
                </a:solidFill>
              </a:rPr>
              <a:t>****</a:t>
            </a:r>
          </a:p>
          <a:p>
            <a:pPr>
              <a:buFontTx/>
              <a:buNone/>
            </a:pPr>
            <a:endParaRPr lang="fr-FR" sz="1000" b="1" dirty="0" smtClean="0">
              <a:solidFill>
                <a:srgbClr val="CC6600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   [</a:t>
            </a:r>
            <a:r>
              <a:rPr lang="fr-FR" dirty="0" smtClean="0">
                <a:solidFill>
                  <a:srgbClr val="CC6600"/>
                </a:solidFill>
              </a:rPr>
              <a:t>Corps de la requête</a:t>
            </a:r>
            <a:r>
              <a:rPr lang="fr-FR" b="1" dirty="0" smtClean="0">
                <a:solidFill>
                  <a:srgbClr val="CC6600"/>
                </a:solidFill>
              </a:rPr>
              <a:t>]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Méthodes</a:t>
            </a:r>
            <a:r>
              <a:rPr lang="fr-FR" dirty="0" smtClean="0"/>
              <a:t> HTTP (</a:t>
            </a:r>
            <a:r>
              <a:rPr lang="fr-FR" dirty="0" err="1" smtClean="0"/>
              <a:t>Method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sz="2800" dirty="0" smtClean="0">
                <a:solidFill>
                  <a:srgbClr val="FF3300"/>
                </a:solidFill>
              </a:rPr>
              <a:t>GET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demande pour obtenir des informations et une zone de données concernant l’URI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solidFill>
                  <a:srgbClr val="FF3300"/>
                </a:solidFill>
              </a:rPr>
              <a:t>HEAD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demande pour seulement obtenir des informations concernant l’URI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solidFill>
                  <a:srgbClr val="FF3300"/>
                </a:solidFill>
              </a:rPr>
              <a:t>POST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envoie de données (contenu du formulaire vers le serveur, …). Ces données sont situées après l’entête et un saut de ligne.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solidFill>
                  <a:srgbClr val="FF3300"/>
                </a:solidFill>
              </a:rPr>
              <a:t>PUT</a:t>
            </a:r>
          </a:p>
          <a:p>
            <a:pPr lvl="2">
              <a:lnSpc>
                <a:spcPct val="80000"/>
              </a:lnSpc>
            </a:pPr>
            <a:r>
              <a:rPr lang="fr-FR" dirty="0" smtClean="0"/>
              <a:t>Mise à jour de la ressource</a:t>
            </a:r>
            <a:r>
              <a:rPr lang="fr-FR" sz="2000" dirty="0" smtClean="0"/>
              <a:t> à l’URI indiqué</a:t>
            </a:r>
          </a:p>
          <a:p>
            <a:pPr>
              <a:lnSpc>
                <a:spcPct val="80000"/>
              </a:lnSpc>
            </a:pPr>
            <a:r>
              <a:rPr lang="fr-FR" sz="2800" dirty="0" smtClean="0">
                <a:solidFill>
                  <a:srgbClr val="FF3300"/>
                </a:solidFill>
              </a:rPr>
              <a:t>DELETE</a:t>
            </a:r>
          </a:p>
          <a:p>
            <a:pPr lvl="2">
              <a:lnSpc>
                <a:spcPct val="80000"/>
              </a:lnSpc>
            </a:pPr>
            <a:r>
              <a:rPr lang="fr-FR" sz="2000" dirty="0" smtClean="0"/>
              <a:t>suppression des données désignées par l’URI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…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2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client envoie une </a:t>
            </a:r>
            <a:r>
              <a:rPr lang="fr-FR" b="1" dirty="0" smtClean="0"/>
              <a:t>requête</a:t>
            </a:r>
            <a:endParaRPr lang="fr-FR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55650" y="1873273"/>
            <a:ext cx="5113338" cy="3678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    </a:t>
            </a:r>
            <a:r>
              <a:rPr lang="fr-FR" b="1" dirty="0" smtClean="0"/>
              <a:t>Post  </a:t>
            </a:r>
            <a:r>
              <a:rPr lang="fr-FR" b="1" dirty="0"/>
              <a:t>/script.php </a:t>
            </a:r>
            <a:r>
              <a:rPr lang="fr-FR" b="1" dirty="0" smtClean="0"/>
              <a:t> HTTP/1.0</a:t>
            </a:r>
            <a:endParaRPr lang="fr-FR" b="1" dirty="0"/>
          </a:p>
          <a:p>
            <a:pPr>
              <a:spcBef>
                <a:spcPct val="50000"/>
              </a:spcBef>
            </a:pPr>
            <a:r>
              <a:rPr lang="fr-FR" b="1" dirty="0"/>
              <a:t>    </a:t>
            </a:r>
            <a:r>
              <a:rPr lang="fr-FR" b="1" dirty="0" err="1"/>
              <a:t>Accept</a:t>
            </a:r>
            <a:r>
              <a:rPr lang="fr-FR" b="1" dirty="0"/>
              <a:t> : </a:t>
            </a:r>
            <a:r>
              <a:rPr lang="fr-FR" b="1" dirty="0" err="1"/>
              <a:t>Text</a:t>
            </a:r>
            <a:r>
              <a:rPr lang="fr-FR" b="1" dirty="0"/>
              <a:t>/html 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</a:t>
            </a:r>
            <a:r>
              <a:rPr lang="fr-FR" b="1" dirty="0" err="1"/>
              <a:t>Accept</a:t>
            </a:r>
            <a:r>
              <a:rPr lang="fr-FR" b="1" dirty="0"/>
              <a:t> : </a:t>
            </a:r>
            <a:r>
              <a:rPr lang="fr-FR" b="1" dirty="0" smtClean="0"/>
              <a:t>image/ *</a:t>
            </a:r>
            <a:endParaRPr lang="fr-FR" b="1" dirty="0"/>
          </a:p>
          <a:p>
            <a:pPr>
              <a:spcBef>
                <a:spcPct val="50000"/>
              </a:spcBef>
            </a:pPr>
            <a:r>
              <a:rPr lang="fr-FR" b="1" dirty="0"/>
              <a:t>    </a:t>
            </a:r>
            <a:r>
              <a:rPr lang="fr-FR" b="1" dirty="0" err="1" smtClean="0"/>
              <a:t>Accept</a:t>
            </a:r>
            <a:r>
              <a:rPr lang="fr-FR" b="1" dirty="0" smtClean="0"/>
              <a:t>-</a:t>
            </a:r>
            <a:r>
              <a:rPr lang="fr-FR" b="1" dirty="0" err="1" smtClean="0"/>
              <a:t>Encoding</a:t>
            </a:r>
            <a:r>
              <a:rPr lang="fr-FR" b="1" dirty="0" smtClean="0"/>
              <a:t>: </a:t>
            </a:r>
            <a:r>
              <a:rPr lang="fr-FR" b="1" dirty="0" err="1" smtClean="0"/>
              <a:t>compress</a:t>
            </a:r>
            <a:r>
              <a:rPr lang="fr-FR" b="1" dirty="0" smtClean="0"/>
              <a:t>, </a:t>
            </a:r>
            <a:r>
              <a:rPr lang="fr-FR" b="1" dirty="0" err="1" smtClean="0"/>
              <a:t>gzip</a:t>
            </a:r>
            <a:endParaRPr lang="fr-FR" b="1" dirty="0"/>
          </a:p>
          <a:p>
            <a:pPr>
              <a:spcBef>
                <a:spcPct val="50000"/>
              </a:spcBef>
            </a:pPr>
            <a:r>
              <a:rPr lang="fr-FR" b="1" dirty="0"/>
              <a:t>    User-Agent : </a:t>
            </a:r>
            <a:r>
              <a:rPr lang="fr-FR" b="1" dirty="0" err="1"/>
              <a:t>Mozilla</a:t>
            </a:r>
            <a:r>
              <a:rPr lang="fr-FR" b="1" dirty="0"/>
              <a:t>/4.0 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7030A0"/>
                </a:solidFill>
              </a:rPr>
              <a:t>         *** saut de ligne ***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Var1=Value1&amp;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Var2=Value2&amp;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Var3=Value3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27088" y="1873273"/>
            <a:ext cx="4608512" cy="2087563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071801" y="1714488"/>
            <a:ext cx="1571635" cy="785818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429124" y="1285860"/>
            <a:ext cx="2376488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Entêtes </a:t>
            </a:r>
            <a:r>
              <a:rPr lang="fr-FR" b="1" dirty="0"/>
              <a:t>de la requête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17571" y="4394223"/>
            <a:ext cx="2808288" cy="1511300"/>
          </a:xfrm>
          <a:prstGeom prst="rect">
            <a:avLst/>
          </a:prstGeom>
          <a:noFill/>
          <a:ln w="349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09959" y="6410348"/>
            <a:ext cx="2376487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corps de la requête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2762259" y="5905523"/>
            <a:ext cx="647700" cy="504825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11863" y="1897086"/>
            <a:ext cx="2592387" cy="327025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Méthode,chemin</a:t>
            </a:r>
            <a:r>
              <a:rPr lang="fr-FR" sz="1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,version</a:t>
            </a: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 acceptés</a:t>
            </a: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et version du navigateur ayant soumis la requête.</a:t>
            </a: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Paramètres des différents champs du formulaire.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Format de la </a:t>
            </a:r>
            <a:r>
              <a:rPr lang="fr-FR" b="1" dirty="0" smtClean="0"/>
              <a:t>réponse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 sz="2800" b="1" dirty="0" smtClean="0">
                <a:solidFill>
                  <a:srgbClr val="FF3300"/>
                </a:solidFill>
              </a:rPr>
              <a:t>HTTP/&lt;Version&gt; &lt;</a:t>
            </a:r>
            <a:r>
              <a:rPr lang="fr-FR" sz="2800" b="1" dirty="0" err="1" smtClean="0">
                <a:solidFill>
                  <a:srgbClr val="FF3300"/>
                </a:solidFill>
              </a:rPr>
              <a:t>Status</a:t>
            </a:r>
            <a:r>
              <a:rPr lang="fr-FR" sz="2800" b="1" dirty="0" smtClean="0">
                <a:solidFill>
                  <a:srgbClr val="FF3300"/>
                </a:solidFill>
              </a:rPr>
              <a:t>&gt; &lt;Commentaire </a:t>
            </a:r>
            <a:r>
              <a:rPr lang="fr-FR" sz="2800" b="1" dirty="0" err="1" smtClean="0">
                <a:solidFill>
                  <a:srgbClr val="FF3300"/>
                </a:solidFill>
              </a:rPr>
              <a:t>Status</a:t>
            </a:r>
            <a:r>
              <a:rPr lang="fr-FR" sz="2800" b="1" dirty="0" smtClean="0">
                <a:solidFill>
                  <a:srgbClr val="FF3300"/>
                </a:solidFill>
              </a:rPr>
              <a:t>&gt;</a:t>
            </a:r>
          </a:p>
          <a:p>
            <a:pPr>
              <a:buFontTx/>
              <a:buNone/>
            </a:pPr>
            <a:endParaRPr lang="fr-FR" sz="1000" b="1" dirty="0" smtClean="0"/>
          </a:p>
          <a:p>
            <a:pPr>
              <a:buFontTx/>
              <a:buNone/>
            </a:pPr>
            <a:r>
              <a:rPr lang="fr-FR" b="1" dirty="0" smtClean="0"/>
              <a:t>  </a:t>
            </a:r>
            <a:r>
              <a:rPr lang="fr-FR" b="1" dirty="0" smtClean="0">
                <a:solidFill>
                  <a:srgbClr val="CC6600"/>
                </a:solidFill>
              </a:rPr>
              <a:t>Content-Type: &lt;Type MIME du contenu&gt;</a:t>
            </a:r>
          </a:p>
          <a:p>
            <a:pPr>
              <a:buFontTx/>
              <a:buNone/>
            </a:pPr>
            <a:endParaRPr lang="fr-FR" sz="1000" b="1" dirty="0" smtClean="0">
              <a:solidFill>
                <a:srgbClr val="CC6600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[&lt; Champ d’entête &gt;: &lt;Valeur&gt;]</a:t>
            </a:r>
          </a:p>
          <a:p>
            <a:pPr>
              <a:buFontTx/>
              <a:buNone/>
            </a:pPr>
            <a:endParaRPr lang="fr-FR" sz="1000" b="1" dirty="0" smtClean="0">
              <a:solidFill>
                <a:srgbClr val="CC6600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…</a:t>
            </a:r>
          </a:p>
          <a:p>
            <a:pPr>
              <a:buFontTx/>
              <a:buNone/>
            </a:pPr>
            <a:endParaRPr lang="fr-FR" sz="1000" b="1" dirty="0" smtClean="0">
              <a:solidFill>
                <a:srgbClr val="CC6600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   </a:t>
            </a:r>
            <a:r>
              <a:rPr lang="fr-FR" b="1" dirty="0" smtClean="0">
                <a:solidFill>
                  <a:srgbClr val="33CC33"/>
                </a:solidFill>
              </a:rPr>
              <a:t>***  Ligne vide   ****</a:t>
            </a:r>
          </a:p>
          <a:p>
            <a:pPr>
              <a:buFontTx/>
              <a:buNone/>
            </a:pPr>
            <a:endParaRPr lang="fr-FR" sz="1000" b="1" dirty="0" smtClean="0">
              <a:solidFill>
                <a:srgbClr val="33CC33"/>
              </a:solidFill>
            </a:endParaRPr>
          </a:p>
          <a:p>
            <a:pPr>
              <a:buFontTx/>
              <a:buNone/>
            </a:pPr>
            <a:r>
              <a:rPr lang="fr-FR" b="1" dirty="0" smtClean="0">
                <a:solidFill>
                  <a:srgbClr val="CC6600"/>
                </a:solidFill>
              </a:rPr>
              <a:t>  </a:t>
            </a:r>
            <a:r>
              <a:rPr lang="fr-FR" b="1" dirty="0" smtClean="0">
                <a:solidFill>
                  <a:srgbClr val="FF3300"/>
                </a:solidFill>
              </a:rPr>
              <a:t>Document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 (Contenu html, </a:t>
            </a:r>
            <a:r>
              <a:rPr lang="fr-FR" b="1" dirty="0" err="1" smtClean="0">
                <a:solidFill>
                  <a:schemeClr val="bg1">
                    <a:lumMod val="65000"/>
                  </a:schemeClr>
                </a:solidFill>
              </a:rPr>
              <a:t>xml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, image, …)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serveur envoie une </a:t>
            </a:r>
            <a:r>
              <a:rPr lang="fr-FR" b="1" dirty="0" smtClean="0"/>
              <a:t>réponse</a:t>
            </a:r>
            <a:endParaRPr lang="fr-FR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650" y="1871688"/>
            <a:ext cx="5113338" cy="45037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    HTTP/1.0 200 OK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Date : </a:t>
            </a:r>
            <a:r>
              <a:rPr lang="fr-FR" b="1" dirty="0" err="1"/>
              <a:t>Wed</a:t>
            </a:r>
            <a:r>
              <a:rPr lang="fr-FR" b="1" dirty="0"/>
              <a:t>, </a:t>
            </a:r>
            <a:r>
              <a:rPr lang="fr-FR" b="1" dirty="0" smtClean="0"/>
              <a:t>05Feb12 </a:t>
            </a:r>
            <a:r>
              <a:rPr lang="fr-FR" b="1" dirty="0"/>
              <a:t>15:02:01 GMT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 Server : Apache/1.3.24</a:t>
            </a:r>
            <a:r>
              <a:rPr lang="fr-FR" dirty="0"/>
              <a:t> 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Mime-Version 1.0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Last-</a:t>
            </a:r>
            <a:r>
              <a:rPr lang="fr-FR" b="1" dirty="0" err="1"/>
              <a:t>Modified</a:t>
            </a:r>
            <a:r>
              <a:rPr lang="fr-FR" b="1" dirty="0"/>
              <a:t> : </a:t>
            </a:r>
            <a:r>
              <a:rPr lang="fr-FR" b="1" dirty="0" err="1"/>
              <a:t>Wed</a:t>
            </a:r>
            <a:r>
              <a:rPr lang="fr-FR" b="1" dirty="0"/>
              <a:t> </a:t>
            </a:r>
            <a:r>
              <a:rPr lang="fr-FR" b="1" dirty="0" smtClean="0"/>
              <a:t>02Oct11 </a:t>
            </a:r>
            <a:r>
              <a:rPr lang="fr-FR" b="1" dirty="0"/>
              <a:t>24:05:01GMT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Content-Type : </a:t>
            </a:r>
            <a:r>
              <a:rPr lang="fr-FR" b="1" dirty="0" err="1"/>
              <a:t>Text</a:t>
            </a:r>
            <a:r>
              <a:rPr lang="fr-FR" b="1" dirty="0"/>
              <a:t>/html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Content-</a:t>
            </a:r>
            <a:r>
              <a:rPr lang="fr-FR" b="1" dirty="0" err="1"/>
              <a:t>legnth</a:t>
            </a:r>
            <a:r>
              <a:rPr lang="fr-FR" b="1" dirty="0"/>
              <a:t> : 4205</a:t>
            </a:r>
          </a:p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7030A0"/>
                </a:solidFill>
              </a:rPr>
              <a:t>         *** saut de ligne ***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&lt;HTML&gt;&lt;HEAD&gt;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	….</a:t>
            </a:r>
          </a:p>
          <a:p>
            <a:pPr>
              <a:spcBef>
                <a:spcPct val="50000"/>
              </a:spcBef>
            </a:pPr>
            <a:r>
              <a:rPr lang="fr-FR" b="1" dirty="0"/>
              <a:t>    &lt;/BODY&gt;&lt;/HTML&gt;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1688"/>
            <a:ext cx="4897437" cy="2879725"/>
          </a:xfrm>
          <a:prstGeom prst="rect">
            <a:avLst/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071802" y="1714488"/>
            <a:ext cx="1000132" cy="573089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071934" y="1357298"/>
            <a:ext cx="2663825" cy="376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Entêtes </a:t>
            </a:r>
            <a:r>
              <a:rPr lang="fr-FR" b="1" dirty="0"/>
              <a:t>de la réponse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27088" y="5184801"/>
            <a:ext cx="2808287" cy="1511300"/>
          </a:xfrm>
          <a:prstGeom prst="rect">
            <a:avLst/>
          </a:prstGeom>
          <a:noFill/>
          <a:ln w="34925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284663" y="6286520"/>
            <a:ext cx="2376487" cy="376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corps de la réponse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3635374" y="6192862"/>
            <a:ext cx="650873" cy="307971"/>
          </a:xfrm>
          <a:prstGeom prst="line">
            <a:avLst/>
          </a:prstGeom>
          <a:noFill/>
          <a:ln w="9525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011863" y="1895501"/>
            <a:ext cx="2592387" cy="38814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</a:rPr>
              <a:t>Ligne de </a:t>
            </a:r>
            <a:r>
              <a:rPr lang="fr-FR" sz="1600" i="1" dirty="0" err="1">
                <a:solidFill>
                  <a:srgbClr val="7030A0"/>
                </a:solidFill>
              </a:rPr>
              <a:t>Status</a:t>
            </a:r>
            <a:r>
              <a:rPr lang="fr-FR" sz="1600" i="1" dirty="0">
                <a:solidFill>
                  <a:srgbClr val="7030A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</a:rPr>
              <a:t> Nom du Serveur </a:t>
            </a: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</a:rPr>
              <a:t>Dernière modification</a:t>
            </a: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</a:rPr>
              <a:t>Type de contenu</a:t>
            </a: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</a:rPr>
              <a:t> Sa taille</a:t>
            </a:r>
          </a:p>
          <a:p>
            <a:pPr>
              <a:spcBef>
                <a:spcPct val="50000"/>
              </a:spcBef>
            </a:pPr>
            <a:endParaRPr lang="fr-FR" sz="1600" i="1" dirty="0">
              <a:solidFill>
                <a:srgbClr val="7030A0"/>
              </a:solidFill>
            </a:endParaRPr>
          </a:p>
          <a:p>
            <a:pPr>
              <a:spcBef>
                <a:spcPct val="50000"/>
              </a:spcBef>
            </a:pPr>
            <a:r>
              <a:rPr lang="fr-FR" sz="1600" i="1" dirty="0">
                <a:solidFill>
                  <a:srgbClr val="7030A0"/>
                </a:solidFill>
              </a:rPr>
              <a:t>Le fichier que le client va afficher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 </a:t>
            </a:r>
            <a:r>
              <a:rPr lang="fr-FR" b="1" dirty="0" smtClean="0"/>
              <a:t>Statuts</a:t>
            </a:r>
            <a:r>
              <a:rPr lang="fr-FR" dirty="0" smtClean="0"/>
              <a:t> de la réponse (</a:t>
            </a:r>
            <a:r>
              <a:rPr lang="fr-FR" dirty="0" err="1" smtClean="0"/>
              <a:t>Status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125" indent="-350838">
              <a:tabLst>
                <a:tab pos="2239963" algn="l"/>
                <a:tab pos="2332038" algn="l"/>
              </a:tabLst>
            </a:pPr>
            <a:r>
              <a:rPr lang="fr-FR" sz="3600" b="1" dirty="0" smtClean="0">
                <a:solidFill>
                  <a:srgbClr val="CC6600"/>
                </a:solidFill>
              </a:rPr>
              <a:t>100-199</a:t>
            </a:r>
            <a:r>
              <a:rPr lang="fr-FR" sz="3600" b="1" dirty="0" smtClean="0"/>
              <a:t>  </a:t>
            </a:r>
          </a:p>
          <a:p>
            <a:pPr marL="1320800" lvl="2">
              <a:tabLst>
                <a:tab pos="2239963" algn="l"/>
                <a:tab pos="2332038" algn="l"/>
              </a:tabLst>
            </a:pPr>
            <a:r>
              <a:rPr lang="fr-FR" sz="2800" b="1" dirty="0" smtClean="0"/>
              <a:t>Informationnel</a:t>
            </a:r>
          </a:p>
          <a:p>
            <a:pPr marL="365125" indent="-350838">
              <a:tabLst>
                <a:tab pos="2239963" algn="l"/>
                <a:tab pos="2332038" algn="l"/>
              </a:tabLst>
            </a:pPr>
            <a:r>
              <a:rPr lang="fr-FR" sz="3600" b="1" dirty="0" smtClean="0">
                <a:solidFill>
                  <a:srgbClr val="CC6600"/>
                </a:solidFill>
              </a:rPr>
              <a:t>200-299</a:t>
            </a:r>
            <a:r>
              <a:rPr lang="fr-FR" sz="3600" b="1" dirty="0" smtClean="0"/>
              <a:t>  </a:t>
            </a:r>
          </a:p>
          <a:p>
            <a:pPr marL="1320800" lvl="2">
              <a:tabLst>
                <a:tab pos="2239963" algn="l"/>
                <a:tab pos="2332038" algn="l"/>
              </a:tabLst>
            </a:pPr>
            <a:r>
              <a:rPr lang="fr-FR" sz="2800" b="1" dirty="0" smtClean="0"/>
              <a:t>Succès de la requête client</a:t>
            </a:r>
          </a:p>
          <a:p>
            <a:pPr marL="365125" indent="-350838">
              <a:tabLst>
                <a:tab pos="2239963" algn="l"/>
                <a:tab pos="2332038" algn="l"/>
              </a:tabLst>
            </a:pPr>
            <a:r>
              <a:rPr lang="fr-FR" sz="3600" b="1" dirty="0" smtClean="0">
                <a:solidFill>
                  <a:srgbClr val="CC6600"/>
                </a:solidFill>
              </a:rPr>
              <a:t>300-399 </a:t>
            </a:r>
          </a:p>
          <a:p>
            <a:pPr marL="1320800" lvl="2">
              <a:tabLst>
                <a:tab pos="2239963" algn="l"/>
                <a:tab pos="2332038" algn="l"/>
              </a:tabLst>
            </a:pPr>
            <a:r>
              <a:rPr lang="fr-FR" sz="2800" b="1" dirty="0" smtClean="0"/>
              <a:t>Redirection de la Requête  client</a:t>
            </a:r>
          </a:p>
          <a:p>
            <a:pPr marL="365125" indent="-350838">
              <a:tabLst>
                <a:tab pos="2239963" algn="l"/>
                <a:tab pos="2332038" algn="l"/>
              </a:tabLst>
            </a:pPr>
            <a:r>
              <a:rPr lang="fr-FR" sz="3600" b="1" dirty="0" smtClean="0">
                <a:solidFill>
                  <a:srgbClr val="CC6600"/>
                </a:solidFill>
              </a:rPr>
              <a:t>400-499 </a:t>
            </a:r>
          </a:p>
          <a:p>
            <a:pPr marL="1320800" lvl="2">
              <a:tabLst>
                <a:tab pos="2239963" algn="l"/>
                <a:tab pos="2332038" algn="l"/>
              </a:tabLst>
            </a:pPr>
            <a:r>
              <a:rPr lang="fr-FR" sz="2800" b="1" dirty="0" smtClean="0"/>
              <a:t>Requête client incomplète</a:t>
            </a:r>
          </a:p>
          <a:p>
            <a:pPr marL="365125" indent="-350838">
              <a:tabLst>
                <a:tab pos="2239963" algn="l"/>
                <a:tab pos="2332038" algn="l"/>
              </a:tabLst>
            </a:pPr>
            <a:r>
              <a:rPr lang="fr-FR" sz="3600" b="1" dirty="0" smtClean="0">
                <a:solidFill>
                  <a:srgbClr val="CC6600"/>
                </a:solidFill>
              </a:rPr>
              <a:t>500-599</a:t>
            </a:r>
            <a:r>
              <a:rPr lang="fr-FR" sz="3600" b="1" dirty="0" smtClean="0"/>
              <a:t> </a:t>
            </a:r>
          </a:p>
          <a:p>
            <a:pPr marL="1320800" lvl="2">
              <a:tabLst>
                <a:tab pos="2239963" algn="l"/>
                <a:tab pos="2332038" algn="l"/>
              </a:tabLst>
            </a:pPr>
            <a:r>
              <a:rPr lang="fr-FR" sz="2800" b="1" dirty="0" smtClean="0"/>
              <a:t>Erreur Serveur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Entêtes</a:t>
            </a:r>
            <a:r>
              <a:rPr lang="fr-FR" dirty="0" smtClean="0"/>
              <a:t> HTTP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fr-FR" b="1" dirty="0" smtClean="0"/>
              <a:t>4 types de champs d’entête :</a:t>
            </a:r>
          </a:p>
          <a:p>
            <a:r>
              <a:rPr lang="fr-FR" sz="2800" b="1" dirty="0" smtClean="0">
                <a:solidFill>
                  <a:srgbClr val="FF3300"/>
                </a:solidFill>
              </a:rPr>
              <a:t>Général</a:t>
            </a:r>
          </a:p>
          <a:p>
            <a:pPr lvl="1"/>
            <a:r>
              <a:rPr lang="fr-FR" sz="2400" dirty="0" smtClean="0"/>
              <a:t>commun au serveur, au client ou à HTTP</a:t>
            </a:r>
          </a:p>
          <a:p>
            <a:r>
              <a:rPr lang="fr-FR" sz="2800" b="1" dirty="0" smtClean="0">
                <a:solidFill>
                  <a:srgbClr val="FF3300"/>
                </a:solidFill>
              </a:rPr>
              <a:t>Requête du client</a:t>
            </a:r>
          </a:p>
          <a:p>
            <a:pPr lvl="1"/>
            <a:r>
              <a:rPr lang="fr-FR" sz="2400" dirty="0" smtClean="0"/>
              <a:t>formats de documents et paramètres pour le serveur</a:t>
            </a:r>
          </a:p>
          <a:p>
            <a:r>
              <a:rPr lang="fr-FR" sz="2800" b="1" dirty="0" smtClean="0">
                <a:solidFill>
                  <a:srgbClr val="FF3300"/>
                </a:solidFill>
              </a:rPr>
              <a:t>Réponse du serveur</a:t>
            </a:r>
          </a:p>
          <a:p>
            <a:pPr lvl="1"/>
            <a:r>
              <a:rPr lang="fr-FR" sz="2400" dirty="0" smtClean="0"/>
              <a:t>information concernant le serveur</a:t>
            </a:r>
          </a:p>
          <a:p>
            <a:r>
              <a:rPr lang="fr-FR" sz="2800" b="1" dirty="0" smtClean="0">
                <a:solidFill>
                  <a:srgbClr val="FF3300"/>
                </a:solidFill>
              </a:rPr>
              <a:t>Entité</a:t>
            </a:r>
          </a:p>
          <a:p>
            <a:pPr lvl="1"/>
            <a:r>
              <a:rPr lang="fr-FR" sz="2400" dirty="0" smtClean="0"/>
              <a:t>informations concernant les données échangées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Entêtes généraux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/>
              <a:t>Cache-Control</a:t>
            </a:r>
            <a:r>
              <a:rPr lang="fr-FR" sz="2400" dirty="0" smtClean="0"/>
              <a:t> -&gt; contrôle du cache</a:t>
            </a:r>
          </a:p>
          <a:p>
            <a:pPr>
              <a:lnSpc>
                <a:spcPct val="150000"/>
              </a:lnSpc>
            </a:pPr>
            <a:r>
              <a:rPr lang="fr-FR" sz="2400" b="1" dirty="0" err="1" smtClean="0"/>
              <a:t>Connection</a:t>
            </a:r>
            <a:r>
              <a:rPr lang="fr-FR" sz="2400" dirty="0"/>
              <a:t> </a:t>
            </a:r>
            <a:r>
              <a:rPr lang="fr-FR" sz="2400" dirty="0" smtClean="0"/>
              <a:t>-&gt;  listes d’option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Date</a:t>
            </a:r>
            <a:r>
              <a:rPr lang="fr-FR" sz="2400" dirty="0" smtClean="0"/>
              <a:t> -&gt; date actuelle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MIME-Version</a:t>
            </a:r>
            <a:r>
              <a:rPr lang="fr-FR" sz="2400" dirty="0" smtClean="0"/>
              <a:t> -&gt;  version MIME utilisé.</a:t>
            </a:r>
          </a:p>
          <a:p>
            <a:pPr>
              <a:lnSpc>
                <a:spcPct val="150000"/>
              </a:lnSpc>
            </a:pPr>
            <a:r>
              <a:rPr lang="fr-FR" sz="2400" b="1" dirty="0" err="1" smtClean="0"/>
              <a:t>Pragma</a:t>
            </a:r>
            <a:r>
              <a:rPr lang="fr-FR" sz="2400" dirty="0"/>
              <a:t> </a:t>
            </a:r>
            <a:r>
              <a:rPr lang="fr-FR" sz="2400" dirty="0" smtClean="0"/>
              <a:t>-&gt;  instruction pour le proxy.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/>
              <a:t>Transfer-</a:t>
            </a:r>
            <a:r>
              <a:rPr lang="fr-FR" sz="2400" b="1" dirty="0" err="1" smtClean="0"/>
              <a:t>Encoding</a:t>
            </a:r>
            <a:r>
              <a:rPr lang="fr-FR" sz="2400" dirty="0"/>
              <a:t> </a:t>
            </a:r>
            <a:r>
              <a:rPr lang="fr-FR" sz="2400" dirty="0" smtClean="0"/>
              <a:t>-&gt;  Comment les données sont envoyées.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…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Entêtes de requêtes client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fr-FR" sz="2000" b="1" dirty="0" err="1" smtClean="0"/>
              <a:t>Accept</a:t>
            </a:r>
            <a:r>
              <a:rPr lang="fr-FR" sz="2000" dirty="0"/>
              <a:t> </a:t>
            </a:r>
            <a:r>
              <a:rPr lang="fr-FR" sz="2000" dirty="0" smtClean="0"/>
              <a:t>-&gt; type MIME visualisable par l’agent</a:t>
            </a:r>
          </a:p>
          <a:p>
            <a:pPr>
              <a:lnSpc>
                <a:spcPct val="160000"/>
              </a:lnSpc>
            </a:pPr>
            <a:r>
              <a:rPr lang="fr-FR" sz="2000" b="1" dirty="0" err="1" smtClean="0"/>
              <a:t>Accept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Encoding</a:t>
            </a:r>
            <a:r>
              <a:rPr lang="fr-FR" sz="2000" dirty="0"/>
              <a:t> </a:t>
            </a:r>
            <a:r>
              <a:rPr lang="fr-FR" sz="2000" dirty="0" smtClean="0"/>
              <a:t>-&gt; méthodes de codage acceptées</a:t>
            </a:r>
          </a:p>
          <a:p>
            <a:pPr>
              <a:lnSpc>
                <a:spcPct val="160000"/>
              </a:lnSpc>
            </a:pPr>
            <a:r>
              <a:rPr lang="fr-FR" sz="2000" b="1" dirty="0" err="1" smtClean="0"/>
              <a:t>Accept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Charset</a:t>
            </a:r>
            <a:r>
              <a:rPr lang="fr-FR" sz="2000" dirty="0"/>
              <a:t> </a:t>
            </a:r>
            <a:r>
              <a:rPr lang="fr-FR" sz="2000" dirty="0" smtClean="0"/>
              <a:t>-&gt; jeu de caractères préféré du client</a:t>
            </a:r>
          </a:p>
          <a:p>
            <a:pPr>
              <a:lnSpc>
                <a:spcPct val="160000"/>
              </a:lnSpc>
            </a:pPr>
            <a:r>
              <a:rPr lang="fr-FR" sz="2000" b="1" dirty="0" err="1" smtClean="0"/>
              <a:t>Accept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Language</a:t>
            </a:r>
            <a:r>
              <a:rPr lang="fr-FR" sz="2000" dirty="0"/>
              <a:t> </a:t>
            </a:r>
            <a:r>
              <a:rPr lang="fr-FR" sz="2000" dirty="0" smtClean="0"/>
              <a:t>-&gt; liste de langues</a:t>
            </a:r>
          </a:p>
          <a:p>
            <a:pPr>
              <a:lnSpc>
                <a:spcPct val="160000"/>
              </a:lnSpc>
            </a:pPr>
            <a:r>
              <a:rPr lang="fr-FR" sz="2000" b="1" dirty="0" smtClean="0"/>
              <a:t>User-Agent</a:t>
            </a:r>
            <a:r>
              <a:rPr lang="fr-FR" sz="2000" dirty="0" smtClean="0"/>
              <a:t> -&gt; modèle du navigateur</a:t>
            </a:r>
          </a:p>
          <a:p>
            <a:pPr>
              <a:lnSpc>
                <a:spcPct val="160000"/>
              </a:lnSpc>
            </a:pPr>
            <a:r>
              <a:rPr lang="fr-FR" sz="2000" b="1" dirty="0" err="1" smtClean="0"/>
              <a:t>Referer</a:t>
            </a:r>
            <a:r>
              <a:rPr lang="fr-FR" sz="2000" dirty="0"/>
              <a:t> </a:t>
            </a:r>
            <a:r>
              <a:rPr lang="fr-FR" sz="2000" dirty="0" smtClean="0"/>
              <a:t>-&gt; URL d’origine</a:t>
            </a:r>
          </a:p>
          <a:p>
            <a:pPr>
              <a:lnSpc>
                <a:spcPct val="160000"/>
              </a:lnSpc>
            </a:pPr>
            <a:r>
              <a:rPr lang="fr-FR" sz="2000" b="1" dirty="0" smtClean="0"/>
              <a:t>If-</a:t>
            </a:r>
            <a:r>
              <a:rPr lang="fr-FR" sz="2000" b="1" dirty="0" err="1" smtClean="0"/>
              <a:t>Modified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Since</a:t>
            </a:r>
            <a:r>
              <a:rPr lang="fr-FR" sz="2000" dirty="0" smtClean="0"/>
              <a:t> -&gt; Envoyer la ressource seulement si …</a:t>
            </a:r>
          </a:p>
          <a:p>
            <a:pPr>
              <a:lnSpc>
                <a:spcPct val="160000"/>
              </a:lnSpc>
            </a:pPr>
            <a:r>
              <a:rPr lang="fr-FR" sz="2000" dirty="0" smtClean="0"/>
              <a:t>…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Historique de HTTP</a:t>
            </a:r>
          </a:p>
          <a:p>
            <a:r>
              <a:rPr lang="fr-FR" dirty="0" smtClean="0"/>
              <a:t>Composants d’une Application Web</a:t>
            </a:r>
          </a:p>
          <a:p>
            <a:r>
              <a:rPr lang="fr-FR" dirty="0" smtClean="0"/>
              <a:t>Format d’une requête HTTP</a:t>
            </a:r>
          </a:p>
          <a:p>
            <a:r>
              <a:rPr lang="fr-FR" dirty="0" smtClean="0"/>
              <a:t>Format d’une réponse HTTP</a:t>
            </a:r>
          </a:p>
          <a:p>
            <a:r>
              <a:rPr lang="fr-FR" dirty="0" smtClean="0"/>
              <a:t>Autour de HTTP</a:t>
            </a:r>
          </a:p>
          <a:p>
            <a:r>
              <a:rPr lang="fr-FR" dirty="0" smtClean="0"/>
              <a:t>Quelques entêtes standards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Entêtes de réponse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b="1" dirty="0" smtClean="0"/>
              <a:t>Server</a:t>
            </a:r>
            <a:r>
              <a:rPr lang="fr-FR" dirty="0" smtClean="0"/>
              <a:t> -&gt; modèle de HTTPD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Set-Cookie</a:t>
            </a:r>
            <a:r>
              <a:rPr lang="fr-FR" dirty="0" smtClean="0"/>
              <a:t> -&gt; créer ou modifie un cookie sur le client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Age</a:t>
            </a:r>
            <a:r>
              <a:rPr lang="fr-FR" dirty="0" smtClean="0"/>
              <a:t> -&gt; ancienneté du document en secondes </a:t>
            </a:r>
          </a:p>
          <a:p>
            <a:pPr>
              <a:lnSpc>
                <a:spcPct val="150000"/>
              </a:lnSpc>
            </a:pPr>
            <a:r>
              <a:rPr lang="fr-FR" b="1" dirty="0" smtClean="0"/>
              <a:t>WWW-</a:t>
            </a:r>
            <a:r>
              <a:rPr lang="fr-FR" b="1" dirty="0" err="1" smtClean="0"/>
              <a:t>Authenticate</a:t>
            </a:r>
            <a:r>
              <a:rPr lang="fr-FR" dirty="0"/>
              <a:t> </a:t>
            </a:r>
            <a:r>
              <a:rPr lang="fr-FR" dirty="0" smtClean="0"/>
              <a:t>-&gt; Authentification requise pour l’URI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…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Entêtes d’entités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fr-FR" b="1" dirty="0" smtClean="0"/>
              <a:t>Content-Base</a:t>
            </a:r>
            <a:r>
              <a:rPr lang="fr-FR" dirty="0" smtClean="0"/>
              <a:t> -&gt; URI de base</a:t>
            </a:r>
          </a:p>
          <a:p>
            <a:pPr>
              <a:lnSpc>
                <a:spcPct val="160000"/>
              </a:lnSpc>
            </a:pPr>
            <a:r>
              <a:rPr lang="fr-FR" b="1" dirty="0" smtClean="0"/>
              <a:t>Last-</a:t>
            </a:r>
            <a:r>
              <a:rPr lang="fr-FR" b="1" dirty="0" err="1" smtClean="0"/>
              <a:t>Modified</a:t>
            </a:r>
            <a:r>
              <a:rPr lang="fr-FR" dirty="0"/>
              <a:t> </a:t>
            </a:r>
            <a:r>
              <a:rPr lang="fr-FR" dirty="0" smtClean="0"/>
              <a:t>-&gt; date de dernière modification du doc.</a:t>
            </a:r>
          </a:p>
          <a:p>
            <a:pPr>
              <a:lnSpc>
                <a:spcPct val="160000"/>
              </a:lnSpc>
            </a:pPr>
            <a:r>
              <a:rPr lang="fr-FR" b="1" dirty="0" smtClean="0"/>
              <a:t>Content-</a:t>
            </a:r>
            <a:r>
              <a:rPr lang="fr-FR" b="1" dirty="0" err="1" smtClean="0"/>
              <a:t>Length</a:t>
            </a:r>
            <a:r>
              <a:rPr lang="fr-FR" dirty="0"/>
              <a:t> </a:t>
            </a:r>
            <a:r>
              <a:rPr lang="fr-FR" dirty="0" smtClean="0"/>
              <a:t>-&gt; taille du document en octet</a:t>
            </a:r>
          </a:p>
          <a:p>
            <a:pPr>
              <a:lnSpc>
                <a:spcPct val="160000"/>
              </a:lnSpc>
            </a:pPr>
            <a:r>
              <a:rPr lang="fr-FR" b="1" dirty="0" smtClean="0"/>
              <a:t>Content-</a:t>
            </a:r>
            <a:r>
              <a:rPr lang="fr-FR" b="1" dirty="0" err="1" smtClean="0"/>
              <a:t>Encoding</a:t>
            </a:r>
            <a:r>
              <a:rPr lang="fr-FR" dirty="0"/>
              <a:t> </a:t>
            </a:r>
            <a:r>
              <a:rPr lang="fr-FR" dirty="0" smtClean="0"/>
              <a:t>-&gt; type encodage du document renvoyé</a:t>
            </a:r>
          </a:p>
          <a:p>
            <a:pPr>
              <a:lnSpc>
                <a:spcPct val="160000"/>
              </a:lnSpc>
            </a:pPr>
            <a:r>
              <a:rPr lang="fr-FR" b="1" dirty="0" smtClean="0"/>
              <a:t>Content-</a:t>
            </a:r>
            <a:r>
              <a:rPr lang="fr-FR" b="1" dirty="0" err="1" smtClean="0"/>
              <a:t>Language</a:t>
            </a:r>
            <a:r>
              <a:rPr lang="fr-FR" dirty="0"/>
              <a:t> </a:t>
            </a:r>
            <a:r>
              <a:rPr lang="fr-FR" dirty="0" smtClean="0"/>
              <a:t>-&gt; le langage du document retourné</a:t>
            </a:r>
          </a:p>
          <a:p>
            <a:pPr>
              <a:lnSpc>
                <a:spcPct val="160000"/>
              </a:lnSpc>
            </a:pPr>
            <a:r>
              <a:rPr lang="fr-FR" dirty="0" smtClean="0"/>
              <a:t>…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- CURL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9416"/>
            <a:ext cx="7758138" cy="48463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Quelques exemples :</a:t>
            </a:r>
          </a:p>
          <a:p>
            <a:r>
              <a:rPr lang="fr-FR" dirty="0" err="1" smtClean="0"/>
              <a:t>Requete</a:t>
            </a:r>
            <a:r>
              <a:rPr lang="fr-FR" dirty="0" smtClean="0"/>
              <a:t> simple  GET</a:t>
            </a:r>
          </a:p>
          <a:p>
            <a:pPr lvl="1"/>
            <a:r>
              <a:rPr lang="fr-FR" dirty="0" err="1" smtClean="0"/>
              <a:t>curl</a:t>
            </a:r>
            <a:r>
              <a:rPr lang="fr-FR" dirty="0" smtClean="0"/>
              <a:t> http://enset-media.ac.ma/</a:t>
            </a:r>
          </a:p>
          <a:p>
            <a:r>
              <a:rPr lang="fr-FR" dirty="0" smtClean="0"/>
              <a:t>Choisir la méthode http</a:t>
            </a:r>
          </a:p>
          <a:p>
            <a:pPr lvl="1"/>
            <a:r>
              <a:rPr lang="fr-FR" dirty="0" err="1" smtClean="0"/>
              <a:t>curl</a:t>
            </a:r>
            <a:r>
              <a:rPr lang="fr-FR" dirty="0" smtClean="0"/>
              <a:t> –X POST http://enset-media.ac.ma/</a:t>
            </a:r>
          </a:p>
          <a:p>
            <a:r>
              <a:rPr lang="fr-FR" dirty="0" smtClean="0"/>
              <a:t>Envoyer des données dan le corps de la </a:t>
            </a:r>
            <a:r>
              <a:rPr lang="fr-FR" dirty="0" err="1" smtClean="0"/>
              <a:t>req</a:t>
            </a:r>
            <a:endParaRPr lang="fr-FR" dirty="0" smtClean="0"/>
          </a:p>
          <a:p>
            <a:pPr lvl="1"/>
            <a:r>
              <a:rPr lang="fr-FR" dirty="0" err="1" smtClean="0"/>
              <a:t>curl</a:t>
            </a:r>
            <a:r>
              <a:rPr lang="fr-FR" dirty="0" smtClean="0"/>
              <a:t> –X POST -d '{"</a:t>
            </a:r>
            <a:r>
              <a:rPr lang="fr-FR" dirty="0" err="1" smtClean="0"/>
              <a:t>name</a:t>
            </a:r>
            <a:r>
              <a:rPr lang="fr-FR" dirty="0" smtClean="0"/>
              <a:t>":"</a:t>
            </a:r>
            <a:r>
              <a:rPr lang="fr-FR" dirty="0" err="1" smtClean="0"/>
              <a:t>azer</a:t>
            </a:r>
            <a:r>
              <a:rPr lang="fr-FR" dirty="0" smtClean="0"/>
              <a:t>", "group":"ADMIN"}' \ http://enset-media.ac.ma/</a:t>
            </a:r>
          </a:p>
          <a:p>
            <a:r>
              <a:rPr lang="fr-FR" dirty="0" smtClean="0"/>
              <a:t>Envoyer des entêtes http</a:t>
            </a:r>
          </a:p>
          <a:p>
            <a:pPr lvl="1"/>
            <a:r>
              <a:rPr lang="fr-FR" dirty="0" err="1" smtClean="0"/>
              <a:t>curl</a:t>
            </a:r>
            <a:r>
              <a:rPr lang="fr-FR" dirty="0" smtClean="0"/>
              <a:t> -H "</a:t>
            </a:r>
            <a:r>
              <a:rPr lang="fr-FR" dirty="0" err="1" smtClean="0"/>
              <a:t>Accept</a:t>
            </a:r>
            <a:r>
              <a:rPr lang="fr-FR" dirty="0" smtClean="0"/>
              <a:t>: application/</a:t>
            </a:r>
            <a:r>
              <a:rPr lang="fr-FR" dirty="0" err="1" smtClean="0"/>
              <a:t>json</a:t>
            </a:r>
            <a:r>
              <a:rPr lang="fr-FR" dirty="0" smtClean="0"/>
              <a:t>" enset-media.ma</a:t>
            </a:r>
          </a:p>
          <a:p>
            <a:r>
              <a:rPr lang="fr-FR" dirty="0" smtClean="0"/>
              <a:t>Dump des entêtes dans un fichier</a:t>
            </a:r>
          </a:p>
          <a:p>
            <a:pPr lvl="1"/>
            <a:r>
              <a:rPr lang="fr-FR" dirty="0" err="1" smtClean="0"/>
              <a:t>curl</a:t>
            </a:r>
            <a:r>
              <a:rPr lang="fr-FR" dirty="0" smtClean="0"/>
              <a:t> --dump-header headers.txt enset-media.ac.ma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OUTils</a:t>
            </a:r>
            <a:r>
              <a:rPr lang="fr-FR" dirty="0" smtClean="0"/>
              <a:t> - POSTMAN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Inventé par sir </a:t>
            </a:r>
            <a:r>
              <a:rPr lang="fr-FR" b="1" dirty="0" smtClean="0"/>
              <a:t>Tim </a:t>
            </a:r>
            <a:r>
              <a:rPr lang="fr-FR" b="1" dirty="0" err="1" smtClean="0"/>
              <a:t>Berners</a:t>
            </a:r>
            <a:r>
              <a:rPr lang="fr-FR" b="1" dirty="0" smtClean="0"/>
              <a:t>-Lee</a:t>
            </a:r>
            <a:r>
              <a:rPr lang="fr-FR" dirty="0" smtClean="0"/>
              <a:t> au CERN</a:t>
            </a:r>
          </a:p>
          <a:p>
            <a:pPr lvl="1"/>
            <a:r>
              <a:rPr lang="fr-FR" dirty="0" smtClean="0"/>
              <a:t>Version 0.9</a:t>
            </a:r>
          </a:p>
          <a:p>
            <a:r>
              <a:rPr lang="fr-FR" dirty="0"/>
              <a:t>V</a:t>
            </a:r>
            <a:r>
              <a:rPr lang="fr-FR" dirty="0" smtClean="0"/>
              <a:t>ersion 1.0  - 1996 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rfc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1945 IETF)</a:t>
            </a:r>
          </a:p>
          <a:p>
            <a:pPr lvl="1"/>
            <a:r>
              <a:rPr lang="fr-FR" dirty="0" smtClean="0"/>
              <a:t> Support MIME</a:t>
            </a:r>
          </a:p>
          <a:p>
            <a:pPr lvl="1"/>
            <a:r>
              <a:rPr lang="fr-FR" dirty="0" smtClean="0"/>
              <a:t>Serveurs virtuels</a:t>
            </a:r>
          </a:p>
          <a:p>
            <a:pPr lvl="1"/>
            <a:r>
              <a:rPr lang="fr-FR" dirty="0" smtClean="0"/>
              <a:t>Gestion du cache</a:t>
            </a:r>
          </a:p>
          <a:p>
            <a:pPr lvl="1"/>
            <a:r>
              <a:rPr lang="fr-FR" dirty="0" smtClean="0"/>
              <a:t>Identification</a:t>
            </a:r>
          </a:p>
          <a:p>
            <a:r>
              <a:rPr lang="fr-FR" dirty="0" smtClean="0"/>
              <a:t>Version 1.1 - 1997 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rfc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2616 IETF)</a:t>
            </a:r>
          </a:p>
          <a:p>
            <a:pPr lvl="1"/>
            <a:r>
              <a:rPr lang="fr-FR" dirty="0" smtClean="0"/>
              <a:t>Meilleure gestion des connexions (</a:t>
            </a:r>
            <a:r>
              <a:rPr lang="fr-FR" dirty="0" err="1" smtClean="0"/>
              <a:t>pipline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Négociation de contenus</a:t>
            </a:r>
          </a:p>
          <a:p>
            <a:r>
              <a:rPr lang="fr-FR" dirty="0" smtClean="0"/>
              <a:t>Version 2 – SPDY (</a:t>
            </a:r>
            <a:r>
              <a:rPr lang="fr-FR" dirty="0" err="1" smtClean="0"/>
              <a:t>speedy</a:t>
            </a:r>
            <a:r>
              <a:rPr lang="fr-FR" dirty="0" smtClean="0"/>
              <a:t>) </a:t>
            </a:r>
            <a:r>
              <a:rPr lang="fr-FR" dirty="0" smtClean="0"/>
              <a:t>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rfc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7540  IETF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Multiplexage des requêtes (Avec priorité)</a:t>
            </a:r>
          </a:p>
          <a:p>
            <a:pPr lvl="1"/>
            <a:r>
              <a:rPr lang="fr-FR" dirty="0" smtClean="0"/>
              <a:t>Compression des entêtes.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Picture 6" descr="Tim_Berners-L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814" y="2428868"/>
            <a:ext cx="1928826" cy="1928826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86512" y="4369694"/>
            <a:ext cx="164307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/>
              <a:t>Tim </a:t>
            </a:r>
            <a:r>
              <a:rPr lang="fr-FR" sz="1400" b="1" dirty="0" err="1"/>
              <a:t>Berners</a:t>
            </a:r>
            <a:r>
              <a:rPr lang="fr-FR" sz="1400" b="1" dirty="0"/>
              <a:t>-Lee</a:t>
            </a:r>
          </a:p>
          <a:p>
            <a:pPr>
              <a:spcBef>
                <a:spcPct val="50000"/>
              </a:spcBef>
            </a:pP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HTTP c’est 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Basé sur un échange de messages entre le client et le serveur</a:t>
            </a:r>
          </a:p>
          <a:p>
            <a:pPr lvl="1"/>
            <a:r>
              <a:rPr lang="fr-FR" dirty="0" smtClean="0"/>
              <a:t>Le client crée une connexion TCP au serveur</a:t>
            </a:r>
          </a:p>
          <a:p>
            <a:pPr lvl="2"/>
            <a:endParaRPr lang="fr-FR" dirty="0" smtClean="0"/>
          </a:p>
          <a:p>
            <a:pPr lvl="2"/>
            <a:r>
              <a:rPr lang="fr-FR" dirty="0" smtClean="0"/>
              <a:t>Le client envoie une requête au serveur</a:t>
            </a:r>
          </a:p>
          <a:p>
            <a:pPr lvl="2"/>
            <a:r>
              <a:rPr lang="fr-FR" dirty="0" smtClean="0"/>
              <a:t>Le serveur traite la requête et envoie une réponse au client</a:t>
            </a:r>
          </a:p>
          <a:p>
            <a:pPr lvl="2">
              <a:buNone/>
            </a:pPr>
            <a:endParaRPr lang="fr-FR" dirty="0"/>
          </a:p>
          <a:p>
            <a:pPr lvl="1"/>
            <a:r>
              <a:rPr lang="fr-FR" dirty="0" smtClean="0"/>
              <a:t>La connexion est fermée</a:t>
            </a:r>
          </a:p>
          <a:p>
            <a:pPr lvl="1"/>
            <a:endParaRPr lang="fr-FR" dirty="0"/>
          </a:p>
        </p:txBody>
      </p:sp>
      <p:sp>
        <p:nvSpPr>
          <p:cNvPr id="4" name="Arc 3"/>
          <p:cNvSpPr/>
          <p:nvPr/>
        </p:nvSpPr>
        <p:spPr>
          <a:xfrm flipH="1">
            <a:off x="857224" y="3071810"/>
            <a:ext cx="785818" cy="1500198"/>
          </a:xfrm>
          <a:prstGeom prst="arc">
            <a:avLst>
              <a:gd name="adj1" fmla="val 15475480"/>
              <a:gd name="adj2" fmla="val 6187533"/>
            </a:avLst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fr-FR" dirty="0" smtClean="0"/>
              <a:t>Composants d’une </a:t>
            </a:r>
            <a:br>
              <a:rPr lang="fr-FR" dirty="0" smtClean="0"/>
            </a:br>
            <a:r>
              <a:rPr lang="fr-FR" dirty="0" smtClean="0"/>
              <a:t>Application Web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401080" cy="39116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r-FR" dirty="0" smtClean="0"/>
              <a:t> 	Application web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2643174" y="3571876"/>
            <a:ext cx="2928958" cy="1357322"/>
          </a:xfrm>
          <a:prstGeom prst="rect">
            <a:avLst/>
          </a:prstGeom>
          <a:solidFill>
            <a:srgbClr val="ADE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142976" y="3214686"/>
            <a:ext cx="1500198" cy="200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Client web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572132" y="3143248"/>
            <a:ext cx="1500198" cy="20002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Serveur web</a:t>
            </a:r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6" name="Organigramme : Disque magnétique 5"/>
          <p:cNvSpPr/>
          <p:nvPr/>
        </p:nvSpPr>
        <p:spPr>
          <a:xfrm>
            <a:off x="1285852" y="4857760"/>
            <a:ext cx="285752" cy="2857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7643834" y="4929198"/>
            <a:ext cx="285752" cy="2857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Organigramme : Disque magnétique 7"/>
          <p:cNvSpPr/>
          <p:nvPr/>
        </p:nvSpPr>
        <p:spPr>
          <a:xfrm>
            <a:off x="7858148" y="5000636"/>
            <a:ext cx="285752" cy="2857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Organigramme : Disque magnétique 8"/>
          <p:cNvSpPr/>
          <p:nvPr/>
        </p:nvSpPr>
        <p:spPr>
          <a:xfrm>
            <a:off x="8072462" y="5072074"/>
            <a:ext cx="285752" cy="2857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rganigramme : Multidocument 9"/>
          <p:cNvSpPr/>
          <p:nvPr/>
        </p:nvSpPr>
        <p:spPr>
          <a:xfrm>
            <a:off x="7429520" y="3786190"/>
            <a:ext cx="1060704" cy="758952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142976" y="5214950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cache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358082" y="528638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Ressources système</a:t>
            </a:r>
            <a:endParaRPr lang="fr-FR" dirty="0"/>
          </a:p>
        </p:txBody>
      </p:sp>
      <p:sp>
        <p:nvSpPr>
          <p:cNvPr id="13" name="Flèche à quatre pointes 12"/>
          <p:cNvSpPr/>
          <p:nvPr/>
        </p:nvSpPr>
        <p:spPr>
          <a:xfrm>
            <a:off x="1857356" y="4857760"/>
            <a:ext cx="285752" cy="285752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à quatre pointes 13"/>
          <p:cNvSpPr/>
          <p:nvPr/>
        </p:nvSpPr>
        <p:spPr>
          <a:xfrm>
            <a:off x="2285984" y="4857760"/>
            <a:ext cx="285752" cy="285752"/>
          </a:xfrm>
          <a:prstGeom prst="quad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928794" y="5214950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Moteurs de rendu et de script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7358082" y="3429000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Applications</a:t>
            </a:r>
            <a:endParaRPr lang="fr-FR" dirty="0"/>
          </a:p>
        </p:txBody>
      </p:sp>
      <p:cxnSp>
        <p:nvCxnSpPr>
          <p:cNvPr id="19" name="Connecteur droit avec flèche 18"/>
          <p:cNvCxnSpPr>
            <a:stCxn id="5" idx="3"/>
            <a:endCxn id="10" idx="1"/>
          </p:cNvCxnSpPr>
          <p:nvPr/>
        </p:nvCxnSpPr>
        <p:spPr>
          <a:xfrm>
            <a:off x="7072330" y="4143380"/>
            <a:ext cx="357190" cy="2228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endCxn id="7" idx="2"/>
          </p:cNvCxnSpPr>
          <p:nvPr/>
        </p:nvCxnSpPr>
        <p:spPr>
          <a:xfrm>
            <a:off x="7072330" y="4929198"/>
            <a:ext cx="571504" cy="142876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643174" y="3998916"/>
            <a:ext cx="292895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643174" y="4500570"/>
            <a:ext cx="2928958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3428992" y="364172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1 - Requête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3500430" y="414338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Réponse - 2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3428992" y="321468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TCP</a:t>
            </a:r>
            <a:endParaRPr lang="fr-FR" b="1" dirty="0"/>
          </a:p>
        </p:txBody>
      </p:sp>
      <p:cxnSp>
        <p:nvCxnSpPr>
          <p:cNvPr id="33" name="Connecteur droit avec flèche 32"/>
          <p:cNvCxnSpPr>
            <a:endCxn id="8" idx="1"/>
          </p:cNvCxnSpPr>
          <p:nvPr/>
        </p:nvCxnSpPr>
        <p:spPr>
          <a:xfrm rot="5400000">
            <a:off x="7822429" y="4607727"/>
            <a:ext cx="571504" cy="214314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Dialogue HTTP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dirty="0" smtClean="0"/>
              <a:t>Protocole en mode de lignes de caractères</a:t>
            </a:r>
          </a:p>
          <a:p>
            <a:pPr lvl="1">
              <a:lnSpc>
                <a:spcPct val="90000"/>
              </a:lnSpc>
            </a:pPr>
            <a:r>
              <a:rPr lang="fr-FR" b="1" dirty="0" err="1" smtClean="0"/>
              <a:t>telnet</a:t>
            </a:r>
            <a:r>
              <a:rPr lang="fr-FR" b="1" dirty="0" smtClean="0"/>
              <a:t>  www.daaif.net  80</a:t>
            </a:r>
          </a:p>
          <a:p>
            <a:pPr>
              <a:lnSpc>
                <a:spcPct val="90000"/>
              </a:lnSpc>
            </a:pPr>
            <a:r>
              <a:rPr lang="fr-FR" dirty="0" smtClean="0"/>
              <a:t>Types de dialogues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Récupération d’un document</a:t>
            </a:r>
          </a:p>
          <a:p>
            <a:pPr lvl="2">
              <a:lnSpc>
                <a:spcPct val="90000"/>
              </a:lnSpc>
            </a:pPr>
            <a:r>
              <a:rPr lang="fr-FR" dirty="0" smtClean="0"/>
              <a:t>méthode </a:t>
            </a:r>
            <a:r>
              <a:rPr lang="fr-FR" b="1" dirty="0" smtClean="0"/>
              <a:t>GET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Soumission d’un formulaire</a:t>
            </a:r>
          </a:p>
          <a:p>
            <a:pPr lvl="2">
              <a:lnSpc>
                <a:spcPct val="90000"/>
              </a:lnSpc>
            </a:pPr>
            <a:r>
              <a:rPr lang="fr-FR" dirty="0" smtClean="0"/>
              <a:t>méthodes </a:t>
            </a:r>
            <a:r>
              <a:rPr lang="fr-FR" b="1" dirty="0" smtClean="0"/>
              <a:t>GET</a:t>
            </a:r>
            <a:r>
              <a:rPr lang="fr-FR" dirty="0" smtClean="0"/>
              <a:t> ou </a:t>
            </a:r>
            <a:r>
              <a:rPr lang="fr-FR" b="1" dirty="0" smtClean="0"/>
              <a:t>POST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Récupération et gestion de ressources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méthodes</a:t>
            </a:r>
            <a:r>
              <a:rPr lang="en-US" dirty="0" smtClean="0"/>
              <a:t> GET, POST, </a:t>
            </a:r>
            <a:r>
              <a:rPr lang="en-US" b="1" dirty="0" smtClean="0"/>
              <a:t>PUT et</a:t>
            </a:r>
            <a:r>
              <a:rPr lang="en-US" dirty="0" smtClean="0"/>
              <a:t> </a:t>
            </a:r>
            <a:r>
              <a:rPr lang="en-US" b="1" dirty="0" smtClean="0"/>
              <a:t>DELETE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fr-FR" dirty="0" smtClean="0"/>
              <a:t>Gestion de proxy/cache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Méthode</a:t>
            </a:r>
            <a:r>
              <a:rPr lang="en-US" dirty="0" smtClean="0"/>
              <a:t> </a:t>
            </a:r>
            <a:r>
              <a:rPr lang="en-US" b="1" dirty="0" smtClean="0"/>
              <a:t>HEAD</a:t>
            </a:r>
            <a:r>
              <a:rPr lang="en-US" dirty="0" smtClean="0"/>
              <a:t> (</a:t>
            </a:r>
            <a:r>
              <a:rPr lang="en-US" dirty="0" err="1" smtClean="0"/>
              <a:t>Récupération</a:t>
            </a:r>
            <a:r>
              <a:rPr lang="en-US" dirty="0" smtClean="0"/>
              <a:t> </a:t>
            </a:r>
            <a:r>
              <a:rPr lang="en-US" dirty="0" err="1" smtClean="0"/>
              <a:t>d’informations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la </a:t>
            </a:r>
            <a:r>
              <a:rPr lang="en-US" dirty="0" err="1" smtClean="0"/>
              <a:t>ressource</a:t>
            </a:r>
            <a:r>
              <a:rPr lang="en-US" dirty="0" smtClean="0"/>
              <a:t>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25963"/>
          </a:xfrm>
        </p:spPr>
        <p:txBody>
          <a:bodyPr/>
          <a:lstStyle/>
          <a:p>
            <a:r>
              <a:rPr lang="fr-FR" sz="2800" dirty="0" smtClean="0"/>
              <a:t>Connexion au site </a:t>
            </a:r>
            <a:r>
              <a:rPr lang="fr-FR" sz="2800" dirty="0" err="1"/>
              <a:t>M</a:t>
            </a:r>
            <a:r>
              <a:rPr lang="fr-FR" sz="2800" dirty="0" err="1" smtClean="0"/>
              <a:t>enara</a:t>
            </a:r>
            <a:r>
              <a:rPr lang="fr-FR" sz="2800" dirty="0" smtClean="0"/>
              <a:t> à l’aide d ’un terminal</a:t>
            </a:r>
            <a:endParaRPr lang="fr-FR" dirty="0"/>
          </a:p>
        </p:txBody>
      </p:sp>
      <p:pic>
        <p:nvPicPr>
          <p:cNvPr id="4" name="Image 3" descr="Capture d’écran 2013-11-22 à 10.42.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285860"/>
            <a:ext cx="4956342" cy="5518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7620" y="5786454"/>
            <a:ext cx="371477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857620" y="3000372"/>
            <a:ext cx="4929222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857620" y="2357430"/>
            <a:ext cx="2643206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14348" y="4000504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Requête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4348" y="4988494"/>
            <a:ext cx="142876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Réponse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14348" y="5786454"/>
            <a:ext cx="192882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Déconnexion</a:t>
            </a:r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2214546" y="2714620"/>
            <a:ext cx="1500198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357422" y="450057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786050" y="600076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7620" y="1357298"/>
            <a:ext cx="4643470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786050" y="642918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14348" y="357166"/>
            <a:ext cx="192882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Connexion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39000" cy="1143000"/>
          </a:xfrm>
        </p:spPr>
        <p:txBody>
          <a:bodyPr/>
          <a:lstStyle/>
          <a:p>
            <a:r>
              <a:rPr lang="fr-FR" dirty="0" smtClean="0"/>
              <a:t>Les défis de HTTP !</a:t>
            </a:r>
            <a:endParaRPr lang="fr-FR" dirty="0"/>
          </a:p>
        </p:txBody>
      </p:sp>
      <p:pic>
        <p:nvPicPr>
          <p:cNvPr id="4" name="Image 3" descr="Capture d’écran 2013-11-22 à 10.46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050"/>
            <a:ext cx="9144000" cy="5014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écran 2013-11-22 à 10.48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66675"/>
            <a:ext cx="7953375" cy="672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Les défis de HTTP !</a:t>
            </a:r>
            <a:endParaRPr lang="fr-FR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143636" y="1785926"/>
            <a:ext cx="1357322" cy="50720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357158" y="6357958"/>
            <a:ext cx="2857520" cy="5000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2929</TotalTime>
  <Words>860</Words>
  <Application>Microsoft Office PowerPoint</Application>
  <PresentationFormat>Affichage à l'écran (4:3)</PresentationFormat>
  <Paragraphs>218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Opulent</vt:lpstr>
      <vt:lpstr>HTTP  HyperText TranSfert Protocol </vt:lpstr>
      <vt:lpstr>PLAN</vt:lpstr>
      <vt:lpstr>Historique</vt:lpstr>
      <vt:lpstr>HTTP c’est quoi ?</vt:lpstr>
      <vt:lpstr>Composants d’une  Application Web</vt:lpstr>
      <vt:lpstr>Dialogue HTTP</vt:lpstr>
      <vt:lpstr>Exemple </vt:lpstr>
      <vt:lpstr>Les défis de HTTP !</vt:lpstr>
      <vt:lpstr>                 Les défis de HTTP !</vt:lpstr>
      <vt:lpstr>Heureusement que toutes les ressources ne sont pas rechargées …</vt:lpstr>
      <vt:lpstr>Format de la requête</vt:lpstr>
      <vt:lpstr>Méthodes HTTP (Method)</vt:lpstr>
      <vt:lpstr>Le client envoie une requête</vt:lpstr>
      <vt:lpstr>Format de la réponse</vt:lpstr>
      <vt:lpstr>Le serveur envoie une réponse</vt:lpstr>
      <vt:lpstr> Statuts de la réponse (Status)</vt:lpstr>
      <vt:lpstr>Entêtes HTTP</vt:lpstr>
      <vt:lpstr>Entêtes généraux</vt:lpstr>
      <vt:lpstr>Entêtes de requêtes client</vt:lpstr>
      <vt:lpstr>Entêtes de réponse</vt:lpstr>
      <vt:lpstr>Entêtes d’entités </vt:lpstr>
      <vt:lpstr>Outils - CURL</vt:lpstr>
      <vt:lpstr>OUTils - POSTMAN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  HyperText Tranfert Protocol</dc:title>
  <dc:creator>Utilisateur Windows</dc:creator>
  <cp:lastModifiedBy>aziz</cp:lastModifiedBy>
  <cp:revision>55</cp:revision>
  <dcterms:created xsi:type="dcterms:W3CDTF">2013-11-22T09:14:11Z</dcterms:created>
  <dcterms:modified xsi:type="dcterms:W3CDTF">2016-01-24T08:34:53Z</dcterms:modified>
</cp:coreProperties>
</file>