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7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9" r:id="rId13"/>
    <p:sldId id="280" r:id="rId14"/>
    <p:sldId id="281" r:id="rId15"/>
    <p:sldId id="282" r:id="rId16"/>
    <p:sldId id="283" r:id="rId17"/>
    <p:sldId id="284" r:id="rId18"/>
    <p:sldId id="285" r:id="rId19"/>
  </p:sldIdLst>
  <p:sldSz cx="9144000" cy="6858000" type="screen4x3"/>
  <p:notesSz cx="6648450" cy="978217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C9BF"/>
    <a:srgbClr val="C9EFCA"/>
    <a:srgbClr val="FBFBAF"/>
    <a:srgbClr val="772AA2"/>
    <a:srgbClr val="FF3300"/>
    <a:srgbClr val="CC6600"/>
    <a:srgbClr val="FF5050"/>
    <a:srgbClr val="33CC33"/>
    <a:srgbClr val="000000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12" autoAdjust="0"/>
    <p:restoredTop sz="94660"/>
  </p:normalViewPr>
  <p:slideViewPr>
    <p:cSldViewPr>
      <p:cViewPr varScale="1">
        <p:scale>
          <a:sx n="64" d="100"/>
          <a:sy n="64" d="100"/>
        </p:scale>
        <p:origin x="-95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5550" y="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1638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5550" y="9291638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6C29E8-9F59-4A4F-BB59-334AC08489BB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INTERNET / INTRANET </a:t>
            </a:r>
            <a:r>
              <a:rPr lang="fr-FR">
                <a:sym typeface="Wingdings" pitchFamily="2" charset="2"/>
              </a:rPr>
              <a:t> HTTP par : </a:t>
            </a:r>
            <a:r>
              <a:rPr lang="fr-FR" i="1">
                <a:sym typeface="Wingdings" pitchFamily="2" charset="2"/>
              </a:rPr>
              <a:t>A. DAAIF</a:t>
            </a:r>
            <a:endParaRPr lang="fr-FR" i="1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E3DC17-C7F7-4181-AB4D-57CE7E93795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INTERNET / INTRANET </a:t>
            </a:r>
            <a:r>
              <a:rPr lang="fr-FR">
                <a:sym typeface="Wingdings" pitchFamily="2" charset="2"/>
              </a:rPr>
              <a:t> HTTP par : </a:t>
            </a:r>
            <a:r>
              <a:rPr lang="fr-FR" i="1">
                <a:sym typeface="Wingdings" pitchFamily="2" charset="2"/>
              </a:rPr>
              <a:t>A. DAAIF</a:t>
            </a:r>
            <a:endParaRPr lang="fr-FR" i="1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20B2C5-07FE-47FB-8602-2CD44400541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INTERNET / INTRANET </a:t>
            </a:r>
            <a:r>
              <a:rPr lang="fr-FR">
                <a:sym typeface="Wingdings" pitchFamily="2" charset="2"/>
              </a:rPr>
              <a:t> HTTP par : </a:t>
            </a:r>
            <a:r>
              <a:rPr lang="fr-FR" i="1">
                <a:sym typeface="Wingdings" pitchFamily="2" charset="2"/>
              </a:rPr>
              <a:t>A. DAAIF</a:t>
            </a:r>
            <a:endParaRPr lang="fr-FR" i="1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4116CC-5ACE-426E-9ED7-C9746928A60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  <a:noFill/>
          <a:ln>
            <a:noFill/>
          </a:ln>
          <a:effectLst>
            <a:outerShdw blurRad="88900" dist="254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36504"/>
          </a:xfrm>
          <a:effectLst>
            <a:outerShdw blurRad="76200" dist="254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INTERNET / INTRANET </a:t>
            </a:r>
            <a:r>
              <a:rPr lang="fr-FR" dirty="0" smtClean="0">
                <a:sym typeface="Wingdings" pitchFamily="2" charset="2"/>
              </a:rPr>
              <a:t> Apache par : </a:t>
            </a:r>
            <a:r>
              <a:rPr lang="fr-FR" i="1" dirty="0" smtClean="0">
                <a:sym typeface="Wingdings" pitchFamily="2" charset="2"/>
              </a:rPr>
              <a:t>A. DAAIF</a:t>
            </a:r>
            <a:endParaRPr lang="fr-FR" i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343A48-61B2-4B87-BF17-789F57244D0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INTERNET / INTRANET </a:t>
            </a:r>
            <a:r>
              <a:rPr lang="fr-FR">
                <a:sym typeface="Wingdings" pitchFamily="2" charset="2"/>
              </a:rPr>
              <a:t> HTTP par : </a:t>
            </a:r>
            <a:r>
              <a:rPr lang="fr-FR" i="1">
                <a:sym typeface="Wingdings" pitchFamily="2" charset="2"/>
              </a:rPr>
              <a:t>A. DAAIF</a:t>
            </a:r>
            <a:endParaRPr lang="fr-FR" i="1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41377E-D117-4F56-8123-4DE094C5E60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INTERNET / INTRANET </a:t>
            </a:r>
            <a:r>
              <a:rPr lang="fr-FR">
                <a:sym typeface="Wingdings" pitchFamily="2" charset="2"/>
              </a:rPr>
              <a:t> HTTP par : </a:t>
            </a:r>
            <a:r>
              <a:rPr lang="fr-FR" i="1">
                <a:sym typeface="Wingdings" pitchFamily="2" charset="2"/>
              </a:rPr>
              <a:t>A. DAAIF</a:t>
            </a:r>
            <a:endParaRPr lang="fr-FR" i="1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29F75E-DE2A-45A9-BC66-8BF08D3F5CD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INTERNET / INTRANET </a:t>
            </a:r>
            <a:r>
              <a:rPr lang="fr-FR">
                <a:sym typeface="Wingdings" pitchFamily="2" charset="2"/>
              </a:rPr>
              <a:t> HTTP par : </a:t>
            </a:r>
            <a:r>
              <a:rPr lang="fr-FR" i="1">
                <a:sym typeface="Wingdings" pitchFamily="2" charset="2"/>
              </a:rPr>
              <a:t>A. DAAIF</a:t>
            </a:r>
            <a:endParaRPr lang="fr-FR" i="1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C7BFB4-98B0-4E79-AEA6-6E461175EC0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INTERNET / INTRANET </a:t>
            </a:r>
            <a:r>
              <a:rPr lang="fr-FR">
                <a:sym typeface="Wingdings" pitchFamily="2" charset="2"/>
              </a:rPr>
              <a:t> HTTP par : </a:t>
            </a:r>
            <a:r>
              <a:rPr lang="fr-FR" i="1">
                <a:sym typeface="Wingdings" pitchFamily="2" charset="2"/>
              </a:rPr>
              <a:t>A. DAAIF</a:t>
            </a:r>
            <a:endParaRPr lang="fr-FR" i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EC7C18-BE4C-4086-8860-AE64AA502BB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INTERNET / INTRANET </a:t>
            </a:r>
            <a:r>
              <a:rPr lang="fr-FR">
                <a:sym typeface="Wingdings" pitchFamily="2" charset="2"/>
              </a:rPr>
              <a:t> HTTP par : </a:t>
            </a:r>
            <a:r>
              <a:rPr lang="fr-FR" i="1">
                <a:sym typeface="Wingdings" pitchFamily="2" charset="2"/>
              </a:rPr>
              <a:t>A. DAAIF</a:t>
            </a:r>
            <a:endParaRPr lang="fr-FR" i="1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D495EF-CB5B-4B57-BE77-30553FAE55D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INTERNET / INTRANET </a:t>
            </a:r>
            <a:r>
              <a:rPr lang="fr-FR">
                <a:sym typeface="Wingdings" pitchFamily="2" charset="2"/>
              </a:rPr>
              <a:t> HTTP par : </a:t>
            </a:r>
            <a:r>
              <a:rPr lang="fr-FR" i="1">
                <a:sym typeface="Wingdings" pitchFamily="2" charset="2"/>
              </a:rPr>
              <a:t>A. DAAIF</a:t>
            </a:r>
            <a:endParaRPr lang="fr-FR" i="1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F33767-ABDC-417A-ABB8-1B74C97AF19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INTERNET / INTRANET </a:t>
            </a:r>
            <a:r>
              <a:rPr lang="fr-FR">
                <a:sym typeface="Wingdings" pitchFamily="2" charset="2"/>
              </a:rPr>
              <a:t> HTTP par : </a:t>
            </a:r>
            <a:r>
              <a:rPr lang="fr-FR" i="1">
                <a:sym typeface="Wingdings" pitchFamily="2" charset="2"/>
              </a:rPr>
              <a:t>A. DAAIF</a:t>
            </a:r>
            <a:endParaRPr lang="fr-FR" i="1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E23EC-DB19-44AA-B46C-ABCDB9E1AEC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ond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27984" y="0"/>
            <a:ext cx="4823966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/>
            </a:lvl1pPr>
          </a:lstStyle>
          <a:p>
            <a:r>
              <a:rPr lang="fr-FR" dirty="0" smtClean="0"/>
              <a:t>INTERNET / INTRANET </a:t>
            </a:r>
            <a:r>
              <a:rPr lang="fr-FR" dirty="0" smtClean="0">
                <a:sym typeface="Wingdings" pitchFamily="2" charset="2"/>
              </a:rPr>
              <a:t> Apache par : </a:t>
            </a:r>
            <a:r>
              <a:rPr lang="fr-FR" i="1" dirty="0" smtClean="0">
                <a:sym typeface="Wingdings" pitchFamily="2" charset="2"/>
              </a:rPr>
              <a:t>A. DAAIF</a:t>
            </a:r>
            <a:endParaRPr lang="fr-FR" i="1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546A895-EC4F-497A-9A09-25CB14D7F26B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4427984" y="1"/>
            <a:ext cx="4823966" cy="332656"/>
          </a:xfrm>
        </p:spPr>
        <p:txBody>
          <a:bodyPr/>
          <a:lstStyle/>
          <a:p>
            <a:r>
              <a:rPr lang="fr-FR" dirty="0"/>
              <a:t>INTERNET / INTRANET </a:t>
            </a:r>
            <a:r>
              <a:rPr lang="fr-FR" dirty="0">
                <a:sym typeface="Wingdings" pitchFamily="2" charset="2"/>
              </a:rPr>
              <a:t> </a:t>
            </a:r>
            <a:r>
              <a:rPr lang="fr-FR" dirty="0" smtClean="0">
                <a:sym typeface="Wingdings" pitchFamily="2" charset="2"/>
              </a:rPr>
              <a:t>Apache </a:t>
            </a:r>
            <a:r>
              <a:rPr lang="fr-FR" dirty="0">
                <a:sym typeface="Wingdings" pitchFamily="2" charset="2"/>
              </a:rPr>
              <a:t>par : </a:t>
            </a:r>
            <a:r>
              <a:rPr lang="fr-FR" i="1" dirty="0">
                <a:sym typeface="Wingdings" pitchFamily="2" charset="2"/>
              </a:rPr>
              <a:t>A. DAAIF</a:t>
            </a:r>
            <a:endParaRPr lang="fr-FR" i="1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tx1"/>
                </a:solidFill>
              </a:rPr>
              <a:t>INTERNET </a:t>
            </a:r>
            <a:r>
              <a:rPr lang="fr-FR" b="1" dirty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fr-FR" b="1" dirty="0" smtClean="0">
                <a:solidFill>
                  <a:schemeClr val="tx1"/>
                </a:solidFill>
                <a:sym typeface="Wingdings" pitchFamily="2" charset="2"/>
              </a:rPr>
              <a:t>Apache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852936"/>
            <a:ext cx="8229600" cy="3600400"/>
          </a:xfrm>
        </p:spPr>
        <p:txBody>
          <a:bodyPr/>
          <a:lstStyle/>
          <a:p>
            <a:r>
              <a:rPr lang="fr-FR" sz="3600" dirty="0" smtClean="0"/>
              <a:t>Historique</a:t>
            </a:r>
            <a:endParaRPr lang="fr-FR" sz="3600" dirty="0"/>
          </a:p>
          <a:p>
            <a:r>
              <a:rPr lang="fr-FR" sz="3600" dirty="0" smtClean="0"/>
              <a:t>Installation sur </a:t>
            </a:r>
            <a:r>
              <a:rPr lang="fr-FR" sz="3600" dirty="0"/>
              <a:t>W</a:t>
            </a:r>
            <a:r>
              <a:rPr lang="fr-FR" sz="3600" dirty="0" smtClean="0"/>
              <a:t>indows</a:t>
            </a:r>
            <a:endParaRPr lang="fr-FR" sz="3600" dirty="0"/>
          </a:p>
          <a:p>
            <a:r>
              <a:rPr lang="fr-FR" sz="3600" dirty="0" smtClean="0"/>
              <a:t>Les directives de base de la config.</a:t>
            </a:r>
            <a:endParaRPr lang="fr-FR" sz="3600" dirty="0"/>
          </a:p>
          <a:p>
            <a:r>
              <a:rPr lang="fr-FR" sz="3600" dirty="0" smtClean="0"/>
              <a:t>Configuration de PHP</a:t>
            </a:r>
            <a:endParaRPr lang="fr-FR" sz="3600" dirty="0"/>
          </a:p>
          <a:p>
            <a:r>
              <a:rPr lang="fr-FR" sz="3600" dirty="0" smtClean="0"/>
              <a:t>Diagnostiques.</a:t>
            </a:r>
            <a:endParaRPr lang="fr-FR" sz="3600" dirty="0"/>
          </a:p>
        </p:txBody>
      </p:sp>
      <p:pic>
        <p:nvPicPr>
          <p:cNvPr id="7" name="Image 6" descr="feather-smal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1772816"/>
            <a:ext cx="6330890" cy="10850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36504"/>
          </a:xfrm>
        </p:spPr>
        <p:txBody>
          <a:bodyPr/>
          <a:lstStyle/>
          <a:p>
            <a:r>
              <a:rPr lang="fr-FR" sz="2800" dirty="0" smtClean="0"/>
              <a:t>Dossier qui contient les ressources du site web</a:t>
            </a:r>
            <a:endParaRPr lang="fr-FR" sz="2800" dirty="0"/>
          </a:p>
        </p:txBody>
      </p:sp>
      <p:sp>
        <p:nvSpPr>
          <p:cNvPr id="11" name="Rectangle 10"/>
          <p:cNvSpPr/>
          <p:nvPr/>
        </p:nvSpPr>
        <p:spPr>
          <a:xfrm>
            <a:off x="2962744" y="2398658"/>
            <a:ext cx="2880320" cy="16561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1"/>
          <a:lstStyle/>
          <a:p>
            <a:pPr algn="ctr"/>
            <a:r>
              <a:rPr lang="fr-FR" dirty="0" smtClean="0"/>
              <a:t>TCP (80)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Répertoire de base du site</a:t>
            </a:r>
            <a:endParaRPr lang="fr-FR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INTERNET / INTRANET </a:t>
            </a:r>
            <a:r>
              <a:rPr lang="fr-FR" smtClean="0">
                <a:sym typeface="Wingdings" pitchFamily="2" charset="2"/>
              </a:rPr>
              <a:t> Apache par : </a:t>
            </a:r>
            <a:r>
              <a:rPr lang="fr-FR" i="1" smtClean="0">
                <a:sym typeface="Wingdings" pitchFamily="2" charset="2"/>
              </a:rPr>
              <a:t>A. DAAIF</a:t>
            </a:r>
            <a:endParaRPr lang="fr-FR" i="1" dirty="0"/>
          </a:p>
        </p:txBody>
      </p:sp>
      <p:sp>
        <p:nvSpPr>
          <p:cNvPr id="5" name="Rectangle 4"/>
          <p:cNvSpPr/>
          <p:nvPr/>
        </p:nvSpPr>
        <p:spPr>
          <a:xfrm>
            <a:off x="1162544" y="2110626"/>
            <a:ext cx="1872208" cy="2304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fr-FR" sz="2000" dirty="0" smtClean="0"/>
              <a:t>Browser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771056" y="2110626"/>
            <a:ext cx="1872208" cy="2304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fr-FR" sz="2000" dirty="0" smtClean="0"/>
              <a:t>Apache</a:t>
            </a:r>
            <a:endParaRPr lang="fr-FR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3034752" y="3190746"/>
            <a:ext cx="2736304" cy="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3034752" y="3766810"/>
            <a:ext cx="2736304" cy="0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3466800" y="340677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Réponse http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3466800" y="283070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Requête http</a:t>
            </a:r>
            <a:endParaRPr lang="fr-FR" dirty="0"/>
          </a:p>
        </p:txBody>
      </p:sp>
      <p:sp>
        <p:nvSpPr>
          <p:cNvPr id="14" name="Organigramme : Stockage à accès direct 13"/>
          <p:cNvSpPr/>
          <p:nvPr/>
        </p:nvSpPr>
        <p:spPr>
          <a:xfrm rot="16200000">
            <a:off x="6239108" y="4738918"/>
            <a:ext cx="1368152" cy="1584176"/>
          </a:xfrm>
          <a:prstGeom prst="flowChartMagneticDrum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" name="Connecteur droit avec flèche 15"/>
          <p:cNvCxnSpPr/>
          <p:nvPr/>
        </p:nvCxnSpPr>
        <p:spPr>
          <a:xfrm rot="5400000">
            <a:off x="6095092" y="4738918"/>
            <a:ext cx="6480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rot="16200000" flipV="1">
            <a:off x="6887974" y="4738124"/>
            <a:ext cx="6480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4000496" y="4786322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Répertoire de base ou répertoire racine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1142976" y="5572140"/>
            <a:ext cx="49292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Dans notre cas ici, le répertoire racine est :</a:t>
            </a:r>
          </a:p>
          <a:p>
            <a:r>
              <a:rPr lang="en-US" dirty="0" smtClean="0"/>
              <a:t>C:\Program Files (x86)\Apache Software Foundation\Apache2.2\</a:t>
            </a:r>
            <a:r>
              <a:rPr lang="en-US" b="1" dirty="0" err="1" smtClean="0"/>
              <a:t>htdocs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Répertoire de base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directive est « </a:t>
            </a:r>
            <a:r>
              <a:rPr lang="fr-FR" b="1" dirty="0" err="1" smtClean="0">
                <a:solidFill>
                  <a:srgbClr val="C00000"/>
                </a:solidFill>
              </a:rPr>
              <a:t>DocumentRoot</a:t>
            </a:r>
            <a:r>
              <a:rPr lang="fr-FR" dirty="0" smtClean="0"/>
              <a:t> » suivie du chemin du dossier partagé.</a:t>
            </a:r>
          </a:p>
          <a:p>
            <a:r>
              <a:rPr lang="fr-FR" dirty="0" smtClean="0"/>
              <a:t>Les séparateurs </a:t>
            </a:r>
            <a:r>
              <a:rPr lang="fr-FR" b="1" dirty="0" smtClean="0">
                <a:solidFill>
                  <a:srgbClr val="C00000"/>
                </a:solidFill>
              </a:rPr>
              <a:t>/</a:t>
            </a:r>
            <a:r>
              <a:rPr lang="fr-FR" dirty="0" smtClean="0"/>
              <a:t> et </a:t>
            </a:r>
            <a:r>
              <a:rPr lang="fr-FR" b="1" dirty="0" smtClean="0">
                <a:solidFill>
                  <a:srgbClr val="C00000"/>
                </a:solidFill>
              </a:rPr>
              <a:t>\</a:t>
            </a:r>
            <a:r>
              <a:rPr lang="fr-FR" dirty="0" smtClean="0"/>
              <a:t> sont acceptés</a:t>
            </a:r>
          </a:p>
          <a:p>
            <a:r>
              <a:rPr lang="fr-FR" dirty="0" smtClean="0"/>
              <a:t>Le chemin par </a:t>
            </a:r>
            <a:r>
              <a:rPr lang="fr-FR" smtClean="0"/>
              <a:t>défaut </a:t>
            </a:r>
            <a:r>
              <a:rPr lang="fr-FR" smtClean="0"/>
              <a:t>est 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dirty="0"/>
              <a:t>	</a:t>
            </a:r>
            <a:r>
              <a:rPr lang="fr-FR" sz="2800" dirty="0" smtClean="0"/>
              <a:t>« </a:t>
            </a:r>
            <a:r>
              <a:rPr lang="fr-FR" sz="2800" dirty="0" err="1" smtClean="0">
                <a:solidFill>
                  <a:srgbClr val="C00000"/>
                </a:solidFill>
              </a:rPr>
              <a:t>documentroot</a:t>
            </a:r>
            <a:r>
              <a:rPr lang="fr-FR" sz="2800" dirty="0" smtClean="0">
                <a:solidFill>
                  <a:srgbClr val="C00000"/>
                </a:solidFill>
              </a:rPr>
              <a:t>  "</a:t>
            </a:r>
            <a:r>
              <a:rPr lang="en-US" sz="2800" dirty="0" smtClean="0">
                <a:solidFill>
                  <a:srgbClr val="C00000"/>
                </a:solidFill>
              </a:rPr>
              <a:t>C:\Program Files \Apache Software Foundation\Apache2.2\</a:t>
            </a:r>
            <a:r>
              <a:rPr lang="fr-FR" sz="2800" dirty="0" err="1" smtClean="0">
                <a:solidFill>
                  <a:srgbClr val="C00000"/>
                </a:solidFill>
              </a:rPr>
              <a:t>htdocs</a:t>
            </a:r>
            <a:r>
              <a:rPr lang="fr-FR" sz="2800" dirty="0" smtClean="0">
                <a:solidFill>
                  <a:srgbClr val="C00000"/>
                </a:solidFill>
              </a:rPr>
              <a:t>"</a:t>
            </a:r>
            <a:r>
              <a:rPr lang="fr-FR" sz="2800" dirty="0" smtClean="0"/>
              <a:t> »</a:t>
            </a:r>
            <a:endParaRPr lang="fr-FR" dirty="0" smtClean="0"/>
          </a:p>
          <a:p>
            <a:r>
              <a:rPr lang="fr-FR" dirty="0" smtClean="0"/>
              <a:t>Les guillemets ne sont obligatoires que si il y a des espaces dans le chemin. (</a:t>
            </a:r>
            <a:r>
              <a:rPr lang="fr-FR" dirty="0" err="1" smtClean="0"/>
              <a:t>win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INTERNET / INTRANET </a:t>
            </a:r>
            <a:r>
              <a:rPr lang="fr-FR" smtClean="0">
                <a:sym typeface="Wingdings" pitchFamily="2" charset="2"/>
              </a:rPr>
              <a:t> Apache par : </a:t>
            </a:r>
            <a:r>
              <a:rPr lang="fr-FR" i="1" smtClean="0">
                <a:sym typeface="Wingdings" pitchFamily="2" charset="2"/>
              </a:rPr>
              <a:t>A. DAAIF</a:t>
            </a:r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Port d’écoute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8472518" cy="4536504"/>
          </a:xfrm>
        </p:spPr>
        <p:txBody>
          <a:bodyPr/>
          <a:lstStyle/>
          <a:p>
            <a:r>
              <a:rPr lang="fr-FR" dirty="0" smtClean="0"/>
              <a:t>Par défaut Apache écoute sur le port « </a:t>
            </a:r>
            <a:r>
              <a:rPr lang="fr-FR" b="1" dirty="0" smtClean="0"/>
              <a:t>80</a:t>
            </a:r>
            <a:r>
              <a:rPr lang="fr-FR" dirty="0" smtClean="0"/>
              <a:t> »</a:t>
            </a:r>
          </a:p>
          <a:p>
            <a:r>
              <a:rPr lang="fr-FR" dirty="0" smtClean="0"/>
              <a:t>La config par défaut est :</a:t>
            </a:r>
          </a:p>
          <a:p>
            <a:pPr lvl="1">
              <a:buNone/>
            </a:pPr>
            <a:r>
              <a:rPr lang="fr-FR" b="1" dirty="0" err="1" smtClean="0"/>
              <a:t>Listen</a:t>
            </a:r>
            <a:r>
              <a:rPr lang="fr-FR" b="1" dirty="0" smtClean="0"/>
              <a:t> 80</a:t>
            </a:r>
          </a:p>
          <a:p>
            <a:r>
              <a:rPr lang="fr-FR" dirty="0" smtClean="0"/>
              <a:t>En réalité, Apache écoute sur une paire :</a:t>
            </a:r>
          </a:p>
          <a:p>
            <a:pPr lvl="1">
              <a:buNone/>
            </a:pPr>
            <a:r>
              <a:rPr lang="fr-FR" b="1" dirty="0" err="1" smtClean="0"/>
              <a:t>adresseIP:port</a:t>
            </a:r>
            <a:r>
              <a:rPr lang="fr-FR" b="1" dirty="0" smtClean="0"/>
              <a:t>       #  Ex. 192.168.1.254:99</a:t>
            </a:r>
          </a:p>
          <a:p>
            <a:r>
              <a:rPr lang="fr-FR" dirty="0" smtClean="0"/>
              <a:t>L’adresse peut être n’importe quelle adresse du serveur (machine)</a:t>
            </a:r>
          </a:p>
          <a:p>
            <a:r>
              <a:rPr lang="fr-FR" dirty="0" smtClean="0"/>
              <a:t>Le port peut être n’importe quel port </a:t>
            </a:r>
            <a:r>
              <a:rPr lang="fr-FR" b="1" dirty="0" smtClean="0"/>
              <a:t>libre</a:t>
            </a:r>
            <a:endParaRPr lang="fr-FR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INTERNET / INTRANET </a:t>
            </a:r>
            <a:r>
              <a:rPr lang="fr-FR" smtClean="0">
                <a:sym typeface="Wingdings" pitchFamily="2" charset="2"/>
              </a:rPr>
              <a:t> Apache par : </a:t>
            </a:r>
            <a:r>
              <a:rPr lang="fr-FR" i="1" smtClean="0">
                <a:sym typeface="Wingdings" pitchFamily="2" charset="2"/>
              </a:rPr>
              <a:t>A. DAAIF</a:t>
            </a:r>
            <a:endParaRPr lang="fr-FR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Adresse et Port d’écoute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8401080" cy="4536504"/>
          </a:xfrm>
        </p:spPr>
        <p:txBody>
          <a:bodyPr/>
          <a:lstStyle/>
          <a:p>
            <a:r>
              <a:rPr lang="fr-FR" dirty="0" smtClean="0"/>
              <a:t>Voici un exemple : 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Après redémarrage, « </a:t>
            </a:r>
            <a:r>
              <a:rPr lang="fr-FR" dirty="0" err="1" smtClean="0"/>
              <a:t>netstat</a:t>
            </a:r>
            <a:r>
              <a:rPr lang="fr-FR" dirty="0" smtClean="0"/>
              <a:t> –an »donne :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INTERNET / INTRANET </a:t>
            </a:r>
            <a:r>
              <a:rPr lang="fr-FR" smtClean="0">
                <a:sym typeface="Wingdings" pitchFamily="2" charset="2"/>
              </a:rPr>
              <a:t> Apache par : </a:t>
            </a:r>
            <a:r>
              <a:rPr lang="fr-FR" i="1" smtClean="0">
                <a:sym typeface="Wingdings" pitchFamily="2" charset="2"/>
              </a:rPr>
              <a:t>A. DAAIF</a:t>
            </a:r>
            <a:endParaRPr lang="fr-FR" i="1" dirty="0"/>
          </a:p>
        </p:txBody>
      </p:sp>
      <p:pic>
        <p:nvPicPr>
          <p:cNvPr id="5" name="Image 4" descr="list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305051"/>
            <a:ext cx="7155435" cy="1624015"/>
          </a:xfrm>
          <a:prstGeom prst="rect">
            <a:avLst/>
          </a:prstGeom>
        </p:spPr>
      </p:pic>
      <p:pic>
        <p:nvPicPr>
          <p:cNvPr id="6" name="Image 5" descr="netsta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614" y="4748233"/>
            <a:ext cx="7467600" cy="160972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Accès à la documentation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Il faut activer l’accès au manuel Apache</a:t>
            </a:r>
          </a:p>
          <a:p>
            <a:r>
              <a:rPr lang="fr-FR" dirty="0" smtClean="0"/>
              <a:t>Dé-</a:t>
            </a:r>
            <a:r>
              <a:rPr lang="fr-FR" dirty="0" err="1" smtClean="0"/>
              <a:t>commanter</a:t>
            </a:r>
            <a:r>
              <a:rPr lang="fr-FR" dirty="0" smtClean="0"/>
              <a:t> la ligne :</a:t>
            </a:r>
          </a:p>
          <a:p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r>
              <a:rPr lang="fr-FR" dirty="0" smtClean="0"/>
              <a:t>On y accède :</a:t>
            </a:r>
          </a:p>
          <a:p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INTERNET / INTRANET </a:t>
            </a:r>
            <a:r>
              <a:rPr lang="fr-FR" smtClean="0">
                <a:sym typeface="Wingdings" pitchFamily="2" charset="2"/>
              </a:rPr>
              <a:t> Apache par : </a:t>
            </a:r>
            <a:r>
              <a:rPr lang="fr-FR" i="1" smtClean="0">
                <a:sym typeface="Wingdings" pitchFamily="2" charset="2"/>
              </a:rPr>
              <a:t>A. DAAIF</a:t>
            </a:r>
            <a:endParaRPr lang="fr-FR" i="1" dirty="0"/>
          </a:p>
        </p:txBody>
      </p:sp>
      <p:pic>
        <p:nvPicPr>
          <p:cNvPr id="5" name="Image 4" descr="manu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857496"/>
            <a:ext cx="7545742" cy="809629"/>
          </a:xfrm>
          <a:prstGeom prst="rect">
            <a:avLst/>
          </a:prstGeom>
        </p:spPr>
      </p:pic>
      <p:pic>
        <p:nvPicPr>
          <p:cNvPr id="6" name="Image 5" descr="manual_cop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68" y="3824221"/>
            <a:ext cx="5286412" cy="2748051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/>
              <a:t>Status</a:t>
            </a:r>
            <a:r>
              <a:rPr lang="fr-FR" b="1" dirty="0" smtClean="0"/>
              <a:t> du serveur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Permet d’avoir des informations sur le fonctionnement du serveur.</a:t>
            </a:r>
          </a:p>
          <a:p>
            <a:r>
              <a:rPr lang="fr-FR" dirty="0" smtClean="0"/>
              <a:t>Dé-commenter la ligne :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INTERNET / INTRANET </a:t>
            </a:r>
            <a:r>
              <a:rPr lang="fr-FR" smtClean="0">
                <a:sym typeface="Wingdings" pitchFamily="2" charset="2"/>
              </a:rPr>
              <a:t> Apache par : </a:t>
            </a:r>
            <a:r>
              <a:rPr lang="fr-FR" i="1" smtClean="0">
                <a:sym typeface="Wingdings" pitchFamily="2" charset="2"/>
              </a:rPr>
              <a:t>A. DAAIF</a:t>
            </a:r>
            <a:endParaRPr lang="fr-FR" i="1" dirty="0"/>
          </a:p>
        </p:txBody>
      </p:sp>
      <p:pic>
        <p:nvPicPr>
          <p:cNvPr id="6" name="Image 5" descr="stat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3309940"/>
            <a:ext cx="7358114" cy="721384"/>
          </a:xfrm>
          <a:prstGeom prst="rect">
            <a:avLst/>
          </a:prstGeom>
        </p:spPr>
      </p:pic>
      <p:pic>
        <p:nvPicPr>
          <p:cNvPr id="7" name="Image 6" descr="server-statu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60" y="4143380"/>
            <a:ext cx="4662479" cy="3385398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Installation de PHP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Télécharger PHP « </a:t>
            </a:r>
            <a:r>
              <a:rPr lang="fr-FR" b="1" dirty="0" smtClean="0"/>
              <a:t>http://php.net</a:t>
            </a:r>
            <a:r>
              <a:rPr lang="fr-FR" dirty="0" smtClean="0"/>
              <a:t> »</a:t>
            </a:r>
          </a:p>
          <a:p>
            <a:r>
              <a:rPr lang="fr-FR" dirty="0" smtClean="0"/>
              <a:t>L’archive « </a:t>
            </a:r>
            <a:r>
              <a:rPr lang="fr-FR" sz="2800" b="1" dirty="0" err="1" smtClean="0"/>
              <a:t>php</a:t>
            </a:r>
            <a:r>
              <a:rPr lang="fr-FR" sz="2800" b="1" dirty="0" smtClean="0"/>
              <a:t>-5.4.10-Win32-VC9-x86.zip</a:t>
            </a:r>
            <a:r>
              <a:rPr lang="fr-FR" b="1" dirty="0" smtClean="0"/>
              <a:t> </a:t>
            </a:r>
            <a:r>
              <a:rPr lang="fr-FR" dirty="0" smtClean="0"/>
              <a:t>»</a:t>
            </a:r>
          </a:p>
          <a:p>
            <a:r>
              <a:rPr lang="fr-FR" dirty="0" smtClean="0"/>
              <a:t>Apache a besoin de deux informations:</a:t>
            </a:r>
          </a:p>
          <a:p>
            <a:r>
              <a:rPr lang="fr-FR" dirty="0" smtClean="0"/>
              <a:t>Le chemin de l’interpréteur </a:t>
            </a:r>
            <a:r>
              <a:rPr lang="fr-FR" dirty="0" err="1" smtClean="0"/>
              <a:t>php</a:t>
            </a:r>
            <a:r>
              <a:rPr lang="fr-FR" dirty="0" smtClean="0"/>
              <a:t> :</a:t>
            </a:r>
          </a:p>
          <a:p>
            <a:endParaRPr lang="fr-FR" dirty="0" smtClean="0"/>
          </a:p>
          <a:p>
            <a:r>
              <a:rPr lang="fr-FR" dirty="0" smtClean="0"/>
              <a:t>L’extension des fichier à envoyer à </a:t>
            </a:r>
            <a:r>
              <a:rPr lang="fr-FR" dirty="0" err="1" smtClean="0"/>
              <a:t>php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INTERNET / INTRANET </a:t>
            </a:r>
            <a:r>
              <a:rPr lang="fr-FR" smtClean="0">
                <a:sym typeface="Wingdings" pitchFamily="2" charset="2"/>
              </a:rPr>
              <a:t> Apache par : </a:t>
            </a:r>
            <a:r>
              <a:rPr lang="fr-FR" i="1" smtClean="0">
                <a:sym typeface="Wingdings" pitchFamily="2" charset="2"/>
              </a:rPr>
              <a:t>A. DAAIF</a:t>
            </a:r>
            <a:endParaRPr lang="fr-FR" i="1" dirty="0"/>
          </a:p>
        </p:txBody>
      </p:sp>
      <p:pic>
        <p:nvPicPr>
          <p:cNvPr id="5" name="Image 4" descr="php_modu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94" y="4000504"/>
            <a:ext cx="8458200" cy="642942"/>
          </a:xfrm>
          <a:prstGeom prst="rect">
            <a:avLst/>
          </a:prstGeom>
        </p:spPr>
      </p:pic>
      <p:pic>
        <p:nvPicPr>
          <p:cNvPr id="6" name="Image 5" descr="php_addtyp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5429264"/>
            <a:ext cx="9237150" cy="1214446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Tester PHP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Créer une page « test.php » contenant :</a:t>
            </a:r>
          </a:p>
          <a:p>
            <a:pPr lvl="1">
              <a:buNone/>
            </a:pPr>
            <a:r>
              <a:rPr lang="fr-FR" dirty="0" smtClean="0"/>
              <a:t>&lt;?</a:t>
            </a:r>
            <a:r>
              <a:rPr lang="fr-FR" dirty="0" err="1" smtClean="0"/>
              <a:t>php</a:t>
            </a:r>
            <a:r>
              <a:rPr lang="fr-FR" dirty="0" smtClean="0"/>
              <a:t> </a:t>
            </a:r>
            <a:r>
              <a:rPr lang="fr-FR" dirty="0" err="1" smtClean="0"/>
              <a:t>phpinfo</a:t>
            </a:r>
            <a:r>
              <a:rPr lang="fr-FR" dirty="0" smtClean="0"/>
              <a:t>() ?&gt;</a:t>
            </a:r>
          </a:p>
          <a:p>
            <a:pPr lvl="1">
              <a:buNone/>
            </a:pPr>
            <a:r>
              <a:rPr lang="fr-FR" dirty="0" smtClean="0"/>
              <a:t>Et enregistrez là dans le répertoire de base.</a:t>
            </a:r>
          </a:p>
          <a:p>
            <a:pPr lvl="1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INTERNET / INTRANET </a:t>
            </a:r>
            <a:r>
              <a:rPr lang="fr-FR" smtClean="0">
                <a:sym typeface="Wingdings" pitchFamily="2" charset="2"/>
              </a:rPr>
              <a:t> Apache par : </a:t>
            </a:r>
            <a:r>
              <a:rPr lang="fr-FR" i="1" smtClean="0">
                <a:sym typeface="Wingdings" pitchFamily="2" charset="2"/>
              </a:rPr>
              <a:t>A. DAAIF</a:t>
            </a:r>
            <a:endParaRPr lang="fr-FR" i="1" dirty="0"/>
          </a:p>
        </p:txBody>
      </p:sp>
      <p:pic>
        <p:nvPicPr>
          <p:cNvPr id="5" name="Image 4" descr="phpinf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3422806"/>
            <a:ext cx="5857916" cy="3292342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Consulter les journaux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z="2800" dirty="0" smtClean="0"/>
              <a:t>« </a:t>
            </a:r>
            <a:r>
              <a:rPr lang="fr-FR" sz="2800" b="1" dirty="0" smtClean="0"/>
              <a:t>Install.log</a:t>
            </a:r>
            <a:r>
              <a:rPr lang="fr-FR" sz="2800" dirty="0" smtClean="0"/>
              <a:t> » </a:t>
            </a:r>
            <a:r>
              <a:rPr lang="fr-FR" sz="2800" dirty="0" smtClean="0">
                <a:sym typeface="Wingdings" pitchFamily="2" charset="2"/>
              </a:rPr>
              <a:t></a:t>
            </a:r>
            <a:r>
              <a:rPr lang="fr-FR" sz="2800" dirty="0" smtClean="0"/>
              <a:t>informations sur le processus d’installation de « Apache »</a:t>
            </a:r>
          </a:p>
          <a:p>
            <a:pPr lvl="0"/>
            <a:r>
              <a:rPr lang="fr-FR" sz="2800" dirty="0" smtClean="0"/>
              <a:t>« </a:t>
            </a:r>
            <a:r>
              <a:rPr lang="fr-FR" sz="2800" b="1" dirty="0" smtClean="0"/>
              <a:t>error.log</a:t>
            </a:r>
            <a:r>
              <a:rPr lang="fr-FR" sz="2800" dirty="0" smtClean="0"/>
              <a:t> » </a:t>
            </a:r>
            <a:r>
              <a:rPr lang="fr-FR" sz="2800" dirty="0" smtClean="0">
                <a:sym typeface="Wingdings" pitchFamily="2" charset="2"/>
              </a:rPr>
              <a:t> </a:t>
            </a:r>
            <a:r>
              <a:rPr lang="fr-FR" sz="2800" dirty="0" smtClean="0"/>
              <a:t>consigne les erreurs rencontrées par « Apache ».</a:t>
            </a:r>
          </a:p>
          <a:p>
            <a:r>
              <a:rPr lang="fr-FR" sz="2800" dirty="0" smtClean="0"/>
              <a:t>« </a:t>
            </a:r>
            <a:r>
              <a:rPr lang="fr-FR" sz="2800" b="1" dirty="0" smtClean="0"/>
              <a:t>access.log</a:t>
            </a:r>
            <a:r>
              <a:rPr lang="fr-FR" sz="2800" dirty="0" smtClean="0"/>
              <a:t> » consigne les </a:t>
            </a:r>
            <a:r>
              <a:rPr lang="fr-FR" sz="2800" b="1" dirty="0" smtClean="0"/>
              <a:t>requêtes</a:t>
            </a:r>
            <a:r>
              <a:rPr lang="fr-FR" sz="2800" dirty="0" smtClean="0"/>
              <a:t> et </a:t>
            </a:r>
            <a:r>
              <a:rPr lang="fr-FR" sz="2800" b="1" dirty="0" err="1" smtClean="0"/>
              <a:t>status</a:t>
            </a:r>
            <a:r>
              <a:rPr lang="fr-FR" sz="2800" b="1" dirty="0" smtClean="0"/>
              <a:t> de réponse</a:t>
            </a:r>
            <a:r>
              <a:rPr lang="fr-FR" sz="2800" dirty="0" smtClean="0"/>
              <a:t>  des utilisateurs.</a:t>
            </a:r>
            <a:endParaRPr lang="fr-FR" sz="2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INTERNET / INTRANET </a:t>
            </a:r>
            <a:r>
              <a:rPr lang="fr-FR" smtClean="0">
                <a:sym typeface="Wingdings" pitchFamily="2" charset="2"/>
              </a:rPr>
              <a:t> Apache par : </a:t>
            </a:r>
            <a:r>
              <a:rPr lang="fr-FR" i="1" smtClean="0">
                <a:sym typeface="Wingdings" pitchFamily="2" charset="2"/>
              </a:rPr>
              <a:t>A. DAAIF</a:t>
            </a:r>
            <a:endParaRPr lang="fr-FR" i="1" dirty="0"/>
          </a:p>
        </p:txBody>
      </p:sp>
      <p:pic>
        <p:nvPicPr>
          <p:cNvPr id="6" name="Image 5" descr="acceess.log.jpg"/>
          <p:cNvPicPr>
            <a:picLocks noChangeAspect="1"/>
          </p:cNvPicPr>
          <p:nvPr/>
        </p:nvPicPr>
        <p:blipFill>
          <a:blip r:embed="rId2"/>
          <a:srcRect r="15642"/>
          <a:stretch>
            <a:fillRect/>
          </a:stretch>
        </p:blipFill>
        <p:spPr>
          <a:xfrm>
            <a:off x="1000100" y="4672031"/>
            <a:ext cx="7319985" cy="14001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472518" cy="720080"/>
          </a:xfrm>
        </p:spPr>
        <p:txBody>
          <a:bodyPr/>
          <a:lstStyle/>
          <a:p>
            <a:r>
              <a:rPr lang="fr-FR" b="1" dirty="0" smtClean="0"/>
              <a:t>Comparatif des serveurs web</a:t>
            </a:r>
            <a:endParaRPr lang="fr-FR" b="1" dirty="0"/>
          </a:p>
        </p:txBody>
      </p:sp>
      <p:pic>
        <p:nvPicPr>
          <p:cNvPr id="5" name="Espace réservé du contenu 4" descr="wpid-overallc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3514" y="1628800"/>
            <a:ext cx="8976998" cy="4896544"/>
          </a:xfr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INTERNET / INTRANET </a:t>
            </a:r>
            <a:r>
              <a:rPr lang="fr-FR" smtClean="0">
                <a:sym typeface="Wingdings" pitchFamily="2" charset="2"/>
              </a:rPr>
              <a:t> Apache par : </a:t>
            </a:r>
            <a:r>
              <a:rPr lang="fr-FR" i="1" smtClean="0">
                <a:sym typeface="Wingdings" pitchFamily="2" charset="2"/>
              </a:rPr>
              <a:t>A. DAAIF</a:t>
            </a:r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472518" cy="720080"/>
          </a:xfrm>
        </p:spPr>
        <p:txBody>
          <a:bodyPr/>
          <a:lstStyle/>
          <a:p>
            <a:r>
              <a:rPr lang="fr-FR" b="1" dirty="0" smtClean="0"/>
              <a:t>Comparatif des serveurs web</a:t>
            </a:r>
            <a:endParaRPr lang="fr-FR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INTERNET / INTRANET </a:t>
            </a:r>
            <a:r>
              <a:rPr lang="fr-FR" smtClean="0">
                <a:sym typeface="Wingdings" pitchFamily="2" charset="2"/>
              </a:rPr>
              <a:t> Apache par : </a:t>
            </a:r>
            <a:r>
              <a:rPr lang="fr-FR" i="1" smtClean="0">
                <a:sym typeface="Wingdings" pitchFamily="2" charset="2"/>
              </a:rPr>
              <a:t>A. DAAIF</a:t>
            </a:r>
            <a:endParaRPr lang="fr-FR" i="1" dirty="0"/>
          </a:p>
        </p:txBody>
      </p:sp>
      <p:pic>
        <p:nvPicPr>
          <p:cNvPr id="7" name="Espace réservé du contenu 6" descr="server_surve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8218" y="1643050"/>
            <a:ext cx="8310062" cy="470031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401080" cy="720080"/>
          </a:xfrm>
        </p:spPr>
        <p:txBody>
          <a:bodyPr/>
          <a:lstStyle/>
          <a:p>
            <a:r>
              <a:rPr lang="fr-FR" b="1" dirty="0" smtClean="0"/>
              <a:t>Raisons du succès de Apache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Gratuit</a:t>
            </a:r>
          </a:p>
          <a:p>
            <a:r>
              <a:rPr lang="fr-FR" dirty="0" smtClean="0"/>
              <a:t>Multiplateforme</a:t>
            </a:r>
          </a:p>
          <a:p>
            <a:r>
              <a:rPr lang="fr-FR" dirty="0" smtClean="0"/>
              <a:t>Open Source</a:t>
            </a:r>
          </a:p>
          <a:p>
            <a:r>
              <a:rPr lang="fr-FR" dirty="0" smtClean="0"/>
              <a:t>Modulaire</a:t>
            </a:r>
          </a:p>
          <a:p>
            <a:r>
              <a:rPr lang="fr-FR" dirty="0" smtClean="0"/>
              <a:t>Utilisation serveur ou proxy</a:t>
            </a:r>
          </a:p>
          <a:p>
            <a:r>
              <a:rPr lang="fr-FR" dirty="0" smtClean="0"/>
              <a:t>Fonctionnalités avancées</a:t>
            </a:r>
          </a:p>
          <a:p>
            <a:r>
              <a:rPr lang="fr-FR" dirty="0" smtClean="0"/>
              <a:t>Développement géré par </a:t>
            </a:r>
            <a:r>
              <a:rPr lang="fr-FR" b="1" dirty="0" smtClean="0"/>
              <a:t>la fondation Apache</a:t>
            </a:r>
            <a:r>
              <a:rPr lang="fr-FR" dirty="0" smtClean="0"/>
              <a:t> à but non lucratif (communauté très réactive).</a:t>
            </a:r>
          </a:p>
          <a:p>
            <a:pPr>
              <a:buNone/>
            </a:pPr>
            <a:endParaRPr lang="fr-FR" sz="2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INTERNET / INTRANET </a:t>
            </a:r>
            <a:r>
              <a:rPr lang="fr-FR" smtClean="0">
                <a:sym typeface="Wingdings" pitchFamily="2" charset="2"/>
              </a:rPr>
              <a:t> Apache par : </a:t>
            </a:r>
            <a:r>
              <a:rPr lang="fr-FR" i="1" smtClean="0">
                <a:sym typeface="Wingdings" pitchFamily="2" charset="2"/>
              </a:rPr>
              <a:t>A. DAAIF</a:t>
            </a:r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Installation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8686800" cy="4536504"/>
          </a:xfrm>
        </p:spPr>
        <p:txBody>
          <a:bodyPr/>
          <a:lstStyle/>
          <a:p>
            <a:r>
              <a:rPr lang="fr-FR" dirty="0" smtClean="0"/>
              <a:t>Télécharger l’installateur </a:t>
            </a:r>
            <a:r>
              <a:rPr lang="fr-FR" dirty="0" smtClean="0">
                <a:solidFill>
                  <a:srgbClr val="0070C0"/>
                </a:solidFill>
              </a:rPr>
              <a:t>http://httpd.apache.org </a:t>
            </a:r>
          </a:p>
          <a:p>
            <a:r>
              <a:rPr lang="fr-FR" dirty="0" smtClean="0"/>
              <a:t>Pour les développeurs, il est pratique d’installer une compilation de plusieurs serveurs et programmes préconfigurée.</a:t>
            </a:r>
          </a:p>
          <a:p>
            <a:r>
              <a:rPr lang="fr-FR" dirty="0" smtClean="0"/>
              <a:t>Les plus connues sont :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/>
              <a:t>EASYPHP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/>
              <a:t>XAMPP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INTERNET / INTRANET </a:t>
            </a:r>
            <a:r>
              <a:rPr lang="fr-FR" smtClean="0">
                <a:sym typeface="Wingdings" pitchFamily="2" charset="2"/>
              </a:rPr>
              <a:t> Apache par : </a:t>
            </a:r>
            <a:r>
              <a:rPr lang="fr-FR" i="1" smtClean="0">
                <a:sym typeface="Wingdings" pitchFamily="2" charset="2"/>
              </a:rPr>
              <a:t>A. DAAIF</a:t>
            </a:r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Installation de Apache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Télécharger le programme d’installation</a:t>
            </a:r>
          </a:p>
          <a:p>
            <a:pPr>
              <a:buNone/>
            </a:pPr>
            <a:r>
              <a:rPr lang="fr-FR" sz="2400" b="1" dirty="0" smtClean="0"/>
              <a:t>      </a:t>
            </a:r>
            <a:r>
              <a:rPr lang="fr-FR" sz="2400" b="1" dirty="0" err="1" smtClean="0"/>
              <a:t>httpd</a:t>
            </a:r>
            <a:r>
              <a:rPr lang="fr-FR" sz="2400" b="1" dirty="0" smtClean="0"/>
              <a:t>-2.2.22-win32-x86-</a:t>
            </a:r>
            <a:r>
              <a:rPr lang="fr-FR" sz="2400" b="1" dirty="0" err="1" smtClean="0"/>
              <a:t>openssl</a:t>
            </a:r>
            <a:r>
              <a:rPr lang="fr-FR" sz="2400" b="1" dirty="0" smtClean="0"/>
              <a:t>-0.9.8t.msi</a:t>
            </a:r>
          </a:p>
          <a:p>
            <a:r>
              <a:rPr lang="fr-FR" dirty="0" smtClean="0"/>
              <a:t>Lancer l’exécution et suivre les étapes en acceptant les paramètres par défaut.</a:t>
            </a:r>
            <a:r>
              <a:rPr lang="fr-FR" sz="4000" dirty="0" smtClean="0"/>
              <a:t> </a:t>
            </a:r>
            <a:endParaRPr lang="fr-FR" sz="3600" dirty="0" smtClean="0"/>
          </a:p>
          <a:p>
            <a:r>
              <a:rPr lang="fr-FR" dirty="0" smtClean="0"/>
              <a:t>Le service « apache2.2 » est automatiquement démarré.</a:t>
            </a:r>
          </a:p>
          <a:p>
            <a:endParaRPr lang="fr-FR" sz="2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INTERNET / INTRANET </a:t>
            </a:r>
            <a:r>
              <a:rPr lang="fr-FR" smtClean="0">
                <a:sym typeface="Wingdings" pitchFamily="2" charset="2"/>
              </a:rPr>
              <a:t> Apache par : </a:t>
            </a:r>
            <a:r>
              <a:rPr lang="fr-FR" i="1" smtClean="0">
                <a:sym typeface="Wingdings" pitchFamily="2" charset="2"/>
              </a:rPr>
              <a:t>A. DAAIF</a:t>
            </a:r>
            <a:endParaRPr lang="fr-FR" i="1" dirty="0"/>
          </a:p>
        </p:txBody>
      </p:sp>
      <p:pic>
        <p:nvPicPr>
          <p:cNvPr id="5" name="Image 4" descr="servic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4976832"/>
            <a:ext cx="8039100" cy="1238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Démarrage du serveur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36504"/>
          </a:xfrm>
        </p:spPr>
        <p:txBody>
          <a:bodyPr/>
          <a:lstStyle/>
          <a:p>
            <a:r>
              <a:rPr lang="fr-FR" sz="2800" dirty="0" smtClean="0"/>
              <a:t>Le programme « apacheMonitor.exe » s’exécute automatiquement au démarrage de Windows.</a:t>
            </a:r>
          </a:p>
          <a:p>
            <a:r>
              <a:rPr lang="fr-FR" sz="2800" dirty="0" smtClean="0"/>
              <a:t>« </a:t>
            </a:r>
            <a:r>
              <a:rPr lang="fr-FR" sz="2800" dirty="0" err="1" smtClean="0"/>
              <a:t>apacheMonitor</a:t>
            </a:r>
            <a:r>
              <a:rPr lang="fr-FR" sz="2800" dirty="0" smtClean="0"/>
              <a:t> » permet de démarrer, d’arrêter ou de redémarrer « Apache »</a:t>
            </a:r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 smtClean="0"/>
          </a:p>
          <a:p>
            <a:pPr>
              <a:buNone/>
            </a:pPr>
            <a:endParaRPr lang="fr-FR" sz="2800" dirty="0" smtClean="0"/>
          </a:p>
          <a:p>
            <a:r>
              <a:rPr lang="fr-FR" sz="2800" dirty="0" smtClean="0"/>
              <a:t>Ici on peut arrêter « apache2.2 » et démarrer « </a:t>
            </a:r>
            <a:r>
              <a:rPr lang="fr-FR" sz="2800" dirty="0" err="1" smtClean="0"/>
              <a:t>wampapache</a:t>
            </a:r>
            <a:r>
              <a:rPr lang="fr-FR" sz="2800" dirty="0" smtClean="0"/>
              <a:t> » ou l’inverse.</a:t>
            </a:r>
            <a:endParaRPr lang="fr-FR" sz="2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INTERNET / INTRANET </a:t>
            </a:r>
            <a:r>
              <a:rPr lang="fr-FR" smtClean="0">
                <a:sym typeface="Wingdings" pitchFamily="2" charset="2"/>
              </a:rPr>
              <a:t> Apache par : </a:t>
            </a:r>
            <a:r>
              <a:rPr lang="fr-FR" i="1" smtClean="0">
                <a:sym typeface="Wingdings" pitchFamily="2" charset="2"/>
              </a:rPr>
              <a:t>A. DAAIF</a:t>
            </a:r>
            <a:endParaRPr lang="fr-FR" i="1" dirty="0"/>
          </a:p>
        </p:txBody>
      </p:sp>
      <p:pic>
        <p:nvPicPr>
          <p:cNvPr id="6" name="Image 5" descr="apacheMonit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3357562"/>
            <a:ext cx="4286280" cy="19417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Test du serveur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4536504"/>
          </a:xfrm>
        </p:spPr>
        <p:txBody>
          <a:bodyPr/>
          <a:lstStyle/>
          <a:p>
            <a:r>
              <a:rPr lang="fr-FR" sz="2400" dirty="0" smtClean="0"/>
              <a:t>Quand apache est démarré, on peut s’y connecter en lançant un navigateur et en y saisissant l’URL « </a:t>
            </a:r>
            <a:r>
              <a:rPr lang="fr-FR" sz="2400" dirty="0" smtClean="0">
                <a:solidFill>
                  <a:srgbClr val="C00000"/>
                </a:solidFill>
              </a:rPr>
              <a:t>http://localhost/ </a:t>
            </a:r>
            <a:r>
              <a:rPr lang="fr-FR" sz="2400" dirty="0" smtClean="0"/>
              <a:t>»</a:t>
            </a:r>
            <a:endParaRPr lang="fr-FR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INTERNET / INTRANET </a:t>
            </a:r>
            <a:r>
              <a:rPr lang="fr-FR" smtClean="0">
                <a:sym typeface="Wingdings" pitchFamily="2" charset="2"/>
              </a:rPr>
              <a:t> Apache par : </a:t>
            </a:r>
            <a:r>
              <a:rPr lang="fr-FR" i="1" smtClean="0">
                <a:sym typeface="Wingdings" pitchFamily="2" charset="2"/>
              </a:rPr>
              <a:t>A. DAAIF</a:t>
            </a:r>
            <a:endParaRPr lang="fr-FR" i="1" dirty="0"/>
          </a:p>
        </p:txBody>
      </p:sp>
      <p:pic>
        <p:nvPicPr>
          <p:cNvPr id="6" name="Image 5" descr="it_work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5944" y="2928934"/>
            <a:ext cx="5329262" cy="30003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Fichier de configuration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36504"/>
          </a:xfrm>
        </p:spPr>
        <p:txBody>
          <a:bodyPr/>
          <a:lstStyle/>
          <a:p>
            <a:r>
              <a:rPr lang="fr-FR" sz="2800" dirty="0" smtClean="0"/>
              <a:t>Le fichier de configuration de Apache est « </a:t>
            </a:r>
            <a:r>
              <a:rPr lang="fr-FR" sz="2800" dirty="0" err="1" smtClean="0">
                <a:solidFill>
                  <a:srgbClr val="C00000"/>
                </a:solidFill>
              </a:rPr>
              <a:t>httpd.conf</a:t>
            </a:r>
            <a:r>
              <a:rPr lang="fr-FR" sz="2800" dirty="0" smtClean="0">
                <a:solidFill>
                  <a:srgbClr val="C00000"/>
                </a:solidFill>
              </a:rPr>
              <a:t> </a:t>
            </a:r>
            <a:r>
              <a:rPr lang="fr-FR" sz="2800" dirty="0" smtClean="0"/>
              <a:t>» se trouvant dans le dossier «</a:t>
            </a:r>
            <a:r>
              <a:rPr lang="en-US" sz="2000" dirty="0" smtClean="0"/>
              <a:t>C:\Program Files\Apache Software Foundation\Apache2.2\conf </a:t>
            </a:r>
            <a:r>
              <a:rPr lang="fr-FR" sz="2800" dirty="0" smtClean="0"/>
              <a:t>» </a:t>
            </a:r>
          </a:p>
          <a:p>
            <a:r>
              <a:rPr lang="fr-FR" sz="2800" dirty="0" smtClean="0"/>
              <a:t>C’est un fichier texte</a:t>
            </a:r>
          </a:p>
          <a:p>
            <a:r>
              <a:rPr lang="fr-FR" sz="2800" dirty="0" smtClean="0"/>
              <a:t>Il contient des </a:t>
            </a:r>
            <a:r>
              <a:rPr lang="fr-FR" sz="2800" b="1" dirty="0" smtClean="0"/>
              <a:t>directives</a:t>
            </a:r>
            <a:r>
              <a:rPr lang="fr-FR" sz="2800" dirty="0" smtClean="0"/>
              <a:t> qui sont chargées au démarrage de Apache</a:t>
            </a:r>
          </a:p>
          <a:p>
            <a:r>
              <a:rPr lang="fr-FR" sz="2800" dirty="0" smtClean="0"/>
              <a:t>Les lignes commençants par un </a:t>
            </a:r>
            <a:r>
              <a:rPr lang="fr-FR" sz="2800" b="1" dirty="0" smtClean="0">
                <a:solidFill>
                  <a:srgbClr val="C00000"/>
                </a:solidFill>
              </a:rPr>
              <a:t>#</a:t>
            </a:r>
            <a:r>
              <a:rPr lang="fr-FR" sz="2800" dirty="0" smtClean="0"/>
              <a:t> sont des commentaires.</a:t>
            </a:r>
          </a:p>
          <a:p>
            <a:r>
              <a:rPr lang="fr-FR" sz="2800" dirty="0" smtClean="0"/>
              <a:t>Ce fichier peut inclure d’autres fichiers à l’aide de la directive « </a:t>
            </a:r>
            <a:r>
              <a:rPr lang="fr-FR" sz="2800" b="1" dirty="0" err="1" smtClean="0">
                <a:solidFill>
                  <a:srgbClr val="C00000"/>
                </a:solidFill>
              </a:rPr>
              <a:t>include</a:t>
            </a:r>
            <a:r>
              <a:rPr lang="fr-FR" sz="2800" dirty="0" smtClean="0"/>
              <a:t> »</a:t>
            </a:r>
            <a:endParaRPr lang="fr-FR" sz="2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INTERNET / INTRANET </a:t>
            </a:r>
            <a:r>
              <a:rPr lang="fr-FR" smtClean="0">
                <a:sym typeface="Wingdings" pitchFamily="2" charset="2"/>
              </a:rPr>
              <a:t> Apache par : </a:t>
            </a:r>
            <a:r>
              <a:rPr lang="fr-FR" i="1" smtClean="0">
                <a:sym typeface="Wingdings" pitchFamily="2" charset="2"/>
              </a:rPr>
              <a:t>A. DAAIF</a:t>
            </a:r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BFBAF"/>
        </a:solidFill>
        <a:effectLst>
          <a:outerShdw blurRad="152400" dir="5400000" sx="105000" sy="105000" algn="t" rotWithShape="0">
            <a:prstClr val="black">
              <a:alpha val="25000"/>
            </a:prstClr>
          </a:outerShdw>
        </a:effectLst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</TotalTime>
  <Words>463</Words>
  <Application>Microsoft Office PowerPoint</Application>
  <PresentationFormat>Affichage à l'écran (4:3)</PresentationFormat>
  <Paragraphs>116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Modèle par défaut</vt:lpstr>
      <vt:lpstr>INTERNET  Apache</vt:lpstr>
      <vt:lpstr>Comparatif des serveurs web</vt:lpstr>
      <vt:lpstr>Comparatif des serveurs web</vt:lpstr>
      <vt:lpstr>Raisons du succès de Apache</vt:lpstr>
      <vt:lpstr>Installation</vt:lpstr>
      <vt:lpstr>Installation de Apache</vt:lpstr>
      <vt:lpstr>Démarrage du serveur</vt:lpstr>
      <vt:lpstr>Test du serveur</vt:lpstr>
      <vt:lpstr>Fichier de configuration</vt:lpstr>
      <vt:lpstr>Répertoire de base du site</vt:lpstr>
      <vt:lpstr>Répertoire de base</vt:lpstr>
      <vt:lpstr>Port d’écoute</vt:lpstr>
      <vt:lpstr>Adresse et Port d’écoute</vt:lpstr>
      <vt:lpstr>Accès à la documentation</vt:lpstr>
      <vt:lpstr>Status du serveur</vt:lpstr>
      <vt:lpstr>Installation de PHP</vt:lpstr>
      <vt:lpstr>Tester PHP</vt:lpstr>
      <vt:lpstr>Consulter les journaux</vt:lpstr>
    </vt:vector>
  </TitlesOfParts>
  <Company>N7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 HTTP</dc:title>
  <dc:creator>azer</dc:creator>
  <cp:lastModifiedBy>aziz</cp:lastModifiedBy>
  <cp:revision>49</cp:revision>
  <dcterms:created xsi:type="dcterms:W3CDTF">2002-11-19T13:57:49Z</dcterms:created>
  <dcterms:modified xsi:type="dcterms:W3CDTF">2015-12-27T22:19:41Z</dcterms:modified>
</cp:coreProperties>
</file>